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4" r:id="rId3"/>
    <p:sldId id="285" r:id="rId4"/>
    <p:sldId id="343" r:id="rId5"/>
    <p:sldId id="345" r:id="rId6"/>
    <p:sldId id="349" r:id="rId7"/>
    <p:sldId id="344" r:id="rId8"/>
    <p:sldId id="362" r:id="rId9"/>
    <p:sldId id="350" r:id="rId10"/>
    <p:sldId id="370" r:id="rId11"/>
    <p:sldId id="371" r:id="rId12"/>
    <p:sldId id="297" r:id="rId13"/>
    <p:sldId id="296" r:id="rId14"/>
    <p:sldId id="364" r:id="rId15"/>
    <p:sldId id="295" r:id="rId16"/>
    <p:sldId id="294" r:id="rId17"/>
    <p:sldId id="293" r:id="rId18"/>
    <p:sldId id="292" r:id="rId19"/>
    <p:sldId id="291" r:id="rId20"/>
    <p:sldId id="348" r:id="rId21"/>
    <p:sldId id="288" r:id="rId22"/>
    <p:sldId id="340" r:id="rId23"/>
    <p:sldId id="369" r:id="rId24"/>
    <p:sldId id="373" r:id="rId25"/>
    <p:sldId id="339" r:id="rId26"/>
    <p:sldId id="338" r:id="rId27"/>
    <p:sldId id="337" r:id="rId28"/>
    <p:sldId id="336" r:id="rId29"/>
    <p:sldId id="365" r:id="rId30"/>
    <p:sldId id="334" r:id="rId31"/>
    <p:sldId id="332" r:id="rId32"/>
    <p:sldId id="330" r:id="rId33"/>
    <p:sldId id="329" r:id="rId34"/>
    <p:sldId id="328" r:id="rId35"/>
    <p:sldId id="352" r:id="rId36"/>
    <p:sldId id="363" r:id="rId37"/>
    <p:sldId id="354" r:id="rId38"/>
    <p:sldId id="355" r:id="rId39"/>
    <p:sldId id="366" r:id="rId40"/>
    <p:sldId id="356" r:id="rId41"/>
    <p:sldId id="360" r:id="rId42"/>
    <p:sldId id="361" r:id="rId43"/>
    <p:sldId id="368" r:id="rId44"/>
    <p:sldId id="367" r:id="rId45"/>
    <p:sldId id="283" r:id="rId46"/>
  </p:sldIdLst>
  <p:sldSz cx="12192000" cy="6858000"/>
  <p:notesSz cx="10018713" cy="68897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66FFFF"/>
    <a:srgbClr val="CC99FF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091D03-C157-4C22-ADFE-62DA094D230D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63A10BE-DCFF-467C-AA7A-91CEC326FA1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79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536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91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88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9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533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33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57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184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609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27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9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8FE5-2147-4E97-BD95-43FB0E0A7D41}" type="datetimeFigureOut">
              <a:rPr lang="hr-HR" smtClean="0"/>
              <a:t>1.6.2026.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40AE-57D1-4AA8-878C-5D085CC673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51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83185" y="1336101"/>
            <a:ext cx="10131846" cy="2387600"/>
          </a:xfrm>
        </p:spPr>
        <p:txBody>
          <a:bodyPr>
            <a:noAutofit/>
          </a:bodyPr>
          <a:lstStyle/>
          <a:p>
            <a:pPr algn="r"/>
            <a:r>
              <a:rPr lang="hr-HR" sz="4000" dirty="0"/>
              <a:t>Upisi u srednju školu 2026./2027.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Roditeljski sastanak 8. razreda</a:t>
            </a:r>
            <a:br>
              <a:rPr lang="hr-HR" sz="4000" dirty="0"/>
            </a:br>
            <a:br>
              <a:rPr lang="hr-HR" sz="4000" dirty="0"/>
            </a:b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949108" y="3260514"/>
            <a:ext cx="4718892" cy="3162319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pPr algn="r"/>
            <a:r>
              <a:rPr lang="hr-HR" sz="2000" dirty="0">
                <a:latin typeface="Calibri Light" panose="020F0302020204030204" pitchFamily="34" charset="0"/>
              </a:rPr>
              <a:t>Osnovna škola Josipa Zorića</a:t>
            </a:r>
          </a:p>
          <a:p>
            <a:pPr algn="r"/>
            <a:r>
              <a:rPr lang="hr-HR" sz="2000" dirty="0">
                <a:latin typeface="Calibri Light" panose="020F0302020204030204" pitchFamily="34" charset="0"/>
              </a:rPr>
              <a:t>1. lipnja 2026.</a:t>
            </a:r>
          </a:p>
          <a:p>
            <a:pPr algn="r"/>
            <a:endParaRPr lang="hr-HR" sz="2000" dirty="0">
              <a:latin typeface="Calibri Light" panose="020F0302020204030204" pitchFamily="34" charset="0"/>
            </a:endParaRPr>
          </a:p>
          <a:p>
            <a:pPr algn="r"/>
            <a:endParaRPr lang="hr-HR" dirty="0">
              <a:latin typeface="Calibri Light" panose="020F0302020204030204" pitchFamily="34" charset="0"/>
            </a:endParaRPr>
          </a:p>
          <a:p>
            <a:pPr algn="r"/>
            <a:r>
              <a:rPr lang="hr-HR" sz="1600" dirty="0">
                <a:latin typeface="Calibri Light" panose="020F0302020204030204" pitchFamily="34" charset="0"/>
              </a:rPr>
              <a:t>razrednici 8. razreda</a:t>
            </a:r>
          </a:p>
          <a:p>
            <a:pPr algn="r"/>
            <a:r>
              <a:rPr lang="hr-HR" sz="1600" dirty="0">
                <a:latin typeface="Calibri Light" panose="020F0302020204030204" pitchFamily="34" charset="0"/>
              </a:rPr>
              <a:t>Martina Jenik Pelivanović, pedagoginja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03" y="3723701"/>
            <a:ext cx="1704382" cy="24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PROMJENE U </a:t>
            </a:r>
            <a:br>
              <a:rPr lang="hr-HR" dirty="0"/>
            </a:br>
            <a:r>
              <a:rPr lang="hr-HR" dirty="0"/>
              <a:t>STRUKOVNOM OBRAZOVANJU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32456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u strukovno obrazovanje uvodi se 147 novih </a:t>
            </a:r>
            <a:r>
              <a:rPr lang="hr-HR" sz="2400" dirty="0" err="1">
                <a:latin typeface="+mj-lt"/>
              </a:rPr>
              <a:t>kurikula</a:t>
            </a:r>
            <a:r>
              <a:rPr lang="hr-HR" sz="2400" dirty="0">
                <a:latin typeface="+mj-lt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33 posebna </a:t>
            </a:r>
            <a:r>
              <a:rPr lang="hr-HR" sz="2400" dirty="0" err="1">
                <a:latin typeface="+mj-lt"/>
              </a:rPr>
              <a:t>kurikula</a:t>
            </a:r>
            <a:r>
              <a:rPr lang="hr-HR" sz="2400" dirty="0">
                <a:latin typeface="+mj-lt"/>
              </a:rPr>
              <a:t> za učenike s teškoćama u razvoju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114 strukovnih </a:t>
            </a:r>
            <a:r>
              <a:rPr lang="hr-HR" sz="2400" dirty="0" err="1">
                <a:latin typeface="+mj-lt"/>
              </a:rPr>
              <a:t>kurikula</a:t>
            </a:r>
            <a:r>
              <a:rPr lang="hr-HR" sz="2400" dirty="0">
                <a:latin typeface="+mj-lt"/>
              </a:rPr>
              <a:t> na razini 4.1. (trogodišnje trajanje) i 4.2. (četverogodišnje trajanje) HKO-a</a:t>
            </a:r>
          </a:p>
          <a:p>
            <a:pPr marL="0" indent="0">
              <a:buNone/>
            </a:pPr>
            <a:endParaRPr lang="hr-HR" sz="2400" dirty="0">
              <a:latin typeface="+mj-lt"/>
            </a:endParaRPr>
          </a:p>
          <a:p>
            <a:pPr marL="0" indent="0">
              <a:buNone/>
            </a:pPr>
            <a:r>
              <a:rPr lang="hr-HR" sz="2400" dirty="0">
                <a:latin typeface="+mj-lt"/>
                <a:hlinkClick r:id="rId2"/>
              </a:rPr>
              <a:t>https://srednje.e-upisi.hr</a:t>
            </a:r>
            <a:endParaRPr lang="hr-HR" sz="2400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PROMJENE U </a:t>
            </a:r>
            <a:br>
              <a:rPr lang="hr-HR" dirty="0"/>
            </a:br>
            <a:r>
              <a:rPr lang="hr-HR" dirty="0"/>
              <a:t>STRUKOVNOM OBRAZOVANJU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938887"/>
              </p:ext>
            </p:extLst>
          </p:nvPr>
        </p:nvGraphicFramePr>
        <p:xfrm>
          <a:off x="838200" y="2214719"/>
          <a:ext cx="8382918" cy="399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56"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NOVI STRUKOVNI KURIKUL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STAVLJA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SE VAN SNAGE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TRAJANJE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NOVO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42">
                <a:tc>
                  <a:txBody>
                    <a:bodyPr/>
                    <a:lstStyle/>
                    <a:p>
                      <a:r>
                        <a:rPr lang="hr-HR" sz="1800" b="0" dirty="0">
                          <a:latin typeface="+mj-lt"/>
                        </a:rPr>
                        <a:t>monter strojarskih instalacija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instalater grijanja i klimatizacije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vodoinstalater</a:t>
                      </a:r>
                      <a:endParaRPr lang="hr-H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plinoinstalater</a:t>
                      </a:r>
                      <a:endParaRPr lang="hr-H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instalater-monter</a:t>
                      </a:r>
                      <a:endParaRPr lang="hr-H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3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56">
                <a:tc>
                  <a:txBody>
                    <a:bodyPr/>
                    <a:lstStyle/>
                    <a:p>
                      <a:r>
                        <a:rPr lang="hr-HR" sz="1800" b="0" dirty="0">
                          <a:latin typeface="+mj-lt"/>
                        </a:rPr>
                        <a:t>referent za poslovnu ekonomiju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4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144">
                <a:tc>
                  <a:txBody>
                    <a:bodyPr/>
                    <a:lstStyle/>
                    <a:p>
                      <a:r>
                        <a:rPr lang="hr-HR" sz="1800" b="0" dirty="0" err="1">
                          <a:latin typeface="+mj-lt"/>
                        </a:rPr>
                        <a:t>vlakopratitelj</a:t>
                      </a:r>
                      <a:endParaRPr lang="hr-HR" sz="1800" b="0" dirty="0">
                        <a:latin typeface="+mj-lt"/>
                      </a:endParaRPr>
                    </a:p>
                    <a:p>
                      <a:r>
                        <a:rPr lang="hr-HR" sz="1800" b="0" dirty="0">
                          <a:latin typeface="+mj-lt"/>
                        </a:rPr>
                        <a:t>prometnik</a:t>
                      </a:r>
                      <a:r>
                        <a:rPr lang="hr-HR" sz="1800" b="0" baseline="0" dirty="0">
                          <a:latin typeface="+mj-lt"/>
                        </a:rPr>
                        <a:t> vlakova</a:t>
                      </a:r>
                      <a:endParaRPr lang="hr-HR" sz="1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tehničar za željeznički promet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4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56">
                <a:tc>
                  <a:txBody>
                    <a:bodyPr/>
                    <a:lstStyle/>
                    <a:p>
                      <a:r>
                        <a:rPr lang="hr-HR" sz="1800" b="0" dirty="0">
                          <a:latin typeface="+mj-lt"/>
                        </a:rPr>
                        <a:t>NOVI STRUKOVNI KURIKUL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SUPSTITUIRA</a:t>
                      </a:r>
                      <a:r>
                        <a:rPr lang="hr-HR" sz="1800" b="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endParaRPr lang="hr-H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+mj-lt"/>
                        </a:rPr>
                        <a:t>kozmetičar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kozmetičar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pediker</a:t>
                      </a:r>
                      <a:endParaRPr lang="hr-H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+mj-lt"/>
                        </a:rPr>
                        <a:t>3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+mj-lt"/>
                        </a:rPr>
                        <a:t>4</a:t>
                      </a:r>
                      <a:r>
                        <a:rPr lang="hr-HR" sz="1800" baseline="0" dirty="0">
                          <a:latin typeface="+mj-lt"/>
                        </a:rPr>
                        <a:t> godine</a:t>
                      </a:r>
                      <a:endParaRPr lang="hr-H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8695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PRAVILNIK O ELEMENTIMA I KRITERIJIMA </a:t>
            </a:r>
            <a:br>
              <a:rPr lang="hr-HR" dirty="0"/>
            </a:br>
            <a:r>
              <a:rPr lang="hr-HR" dirty="0"/>
              <a:t>ZA IZBOR KANDIDATA ZA UPIS </a:t>
            </a:r>
            <a:br>
              <a:rPr lang="hr-HR" dirty="0"/>
            </a:br>
            <a:r>
              <a:rPr lang="hr-HR" dirty="0"/>
              <a:t>U I. RAZRED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32832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Prijave i upisi u prvi razred srednjih škola provode se putem mrežne stranice Nacionalnoga informacijskog sustava prijava i upisa u srednje škole (NISpuSŠ)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dirty="0">
                <a:latin typeface="+mj-lt"/>
                <a:hlinkClick r:id="rId2"/>
              </a:rPr>
              <a:t>https://srednje.e-upisi.hr</a:t>
            </a: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5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ELEMENTI VREDNOVANJA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4674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ZAJEDNIČKI ELEMENT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+mj-lt"/>
              </a:rPr>
              <a:t>ocjene 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DODATAN ELEMENT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+mj-lt"/>
              </a:rPr>
              <a:t>sposobnosti, darovitosti i znanja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+mj-lt"/>
              </a:rPr>
              <a:t>provjere te natjecanja u znanju i sportu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POSEBAN ELEMENT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+mj-lt"/>
              </a:rPr>
              <a:t>zdravstvene teškoće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+mj-lt"/>
              </a:rPr>
              <a:t>život u otežanim uvjetima obrazovanja uzrokovanim nepovoljnim ekonomskim, socijalnim te odgojnim čimbenicima</a:t>
            </a:r>
          </a:p>
          <a:p>
            <a:pPr marL="514350" indent="-514350">
              <a:buFont typeface="+mj-lt"/>
              <a:buAutoNum type="arabicPeriod"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7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ELEMENTI VREDNOVANJA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8996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ljestvica poretka kandidata utvrđuje se na osnovi </a:t>
            </a:r>
            <a:r>
              <a:rPr lang="hr-HR" dirty="0">
                <a:solidFill>
                  <a:schemeClr val="accent1"/>
                </a:solidFill>
                <a:latin typeface="+mj-lt"/>
              </a:rPr>
              <a:t>bodovanja zajedničkoga i dodatnoga elementa vrednovanja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uz </a:t>
            </a:r>
            <a:r>
              <a:rPr lang="hr-HR" dirty="0">
                <a:solidFill>
                  <a:schemeClr val="accent1"/>
                </a:solidFill>
                <a:latin typeface="+mj-lt"/>
              </a:rPr>
              <a:t>dokazivanje zdravstvene sposobnosti </a:t>
            </a:r>
            <a:r>
              <a:rPr lang="hr-HR" dirty="0">
                <a:latin typeface="+mj-lt"/>
              </a:rPr>
              <a:t>kandidata za obavljanje poslova i radnih zadaća u odabranom zanimanju, ako je to za odabrano zanimanje potrebno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iznimno, pri utvrđivanju ljestvice poretka </a:t>
            </a:r>
            <a:r>
              <a:rPr lang="hr-HR" dirty="0">
                <a:solidFill>
                  <a:schemeClr val="accent1"/>
                </a:solidFill>
                <a:latin typeface="+mj-lt"/>
              </a:rPr>
              <a:t>kandidatima pripadnicima romske nacionalne manjine i kandidatima bez roditelja/skrbnika ili odgovarajuće roditeljske skrbi </a:t>
            </a:r>
            <a:r>
              <a:rPr lang="hr-HR" dirty="0">
                <a:latin typeface="+mj-lt"/>
              </a:rPr>
              <a:t>uz zajednički i dodatni element vrednovanja boduje se i poseban element vrednovanja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1. ZAJEDNIČKI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4153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prosjeci svih zaključnih ocjena svih nastavnih predmeta na dvije decimale od 5. do 8. razreda – opći uspjeh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+mj-lt"/>
              </a:rPr>
              <a:t>moguće najviše 20 bodova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ocjene iz 7. i 8. razreda iz: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	HJ, MAT, EJ 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	+ 2 predmeta </a:t>
            </a:r>
            <a:r>
              <a:rPr lang="hr-HR" dirty="0">
                <a:solidFill>
                  <a:srgbClr val="00CCFF"/>
                </a:solidFill>
                <a:latin typeface="+mj-lt"/>
              </a:rPr>
              <a:t>(* promjene u nekim obrazovnim programima)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	+ 1 predmet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pl-PL" dirty="0"/>
              <a:t>Trogodišnji programi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690107"/>
              </p:ext>
            </p:extLst>
          </p:nvPr>
        </p:nvGraphicFramePr>
        <p:xfrm>
          <a:off x="1005665" y="2412695"/>
          <a:ext cx="8382000" cy="3373436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5.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6.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7.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8.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∑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Opći uspjeh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5.00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5.00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5.00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5.00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20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Hrvatski  jezik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10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Engleski jezik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10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Matematika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10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∑</a:t>
                      </a: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i="0" dirty="0">
                          <a:latin typeface="+mj-lt"/>
                        </a:rPr>
                        <a:t>50</a:t>
                      </a:r>
                      <a:endParaRPr lang="hr-HR" sz="1800" b="1" i="0" dirty="0">
                        <a:latin typeface="+mj-lt"/>
                      </a:endParaRPr>
                    </a:p>
                  </a:txBody>
                  <a:tcPr marL="219456" marR="219456" marT="45724" marB="4572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60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Četverogodišnji/petogodišnji programi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838175"/>
              </p:ext>
            </p:extLst>
          </p:nvPr>
        </p:nvGraphicFramePr>
        <p:xfrm>
          <a:off x="771420" y="2072783"/>
          <a:ext cx="9285863" cy="4334299"/>
        </p:xfrm>
        <a:graphic>
          <a:graphicData uri="http://schemas.openxmlformats.org/drawingml/2006/table">
            <a:tbl>
              <a:tblPr firstRow="1" bandRow="1"/>
              <a:tblGrid>
                <a:gridCol w="300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5.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6.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7.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8.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∑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Opći uspjeh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5.00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5.00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5.00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5.00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20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Hrvatski  jezik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Engleski jezik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Matematika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Predmet važan za upis</a:t>
                      </a: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Predmet važan za upis</a:t>
                      </a: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Predmet važan za upis</a:t>
                      </a: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5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10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∑</a:t>
                      </a:r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latin typeface="+mj-lt"/>
                        </a:rPr>
                        <a:t>80</a:t>
                      </a:r>
                      <a:endParaRPr lang="hr-H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19456" marR="219456" marT="45729" marB="4572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39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624750"/>
            <a:ext cx="10515600" cy="1325563"/>
          </a:xfrm>
        </p:spPr>
        <p:txBody>
          <a:bodyPr/>
          <a:lstStyle/>
          <a:p>
            <a:r>
              <a:rPr lang="hr-HR" dirty="0"/>
              <a:t>2. DODATNI ELEMENTI VREDNOVANJA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95031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rezultati postignuti na natjecanjima u znanju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rezultati postignuti na natjecanjima školskih sportskih društava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kandidatu se vrednuje isključivo jedno (najpovoljnije) postignuće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provjera posebnih znanja, vještina, sposobnosti i darovitosti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umjetničke škole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druge srednje škole  *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Natjecanja iz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5031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Državna/međunarodna natjecanja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5., 6., 7. i 8. razred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hrvatski jezik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matematika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engleski jezik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dva nastavna predmeta posebno značajna za upis u skladu s </a:t>
            </a:r>
            <a:r>
              <a:rPr lang="hr-HR" i="1" dirty="0">
                <a:latin typeface="+mj-lt"/>
              </a:rPr>
              <a:t>Popisom predmeta posebno važnih za upis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jedno natjecanje iz znanja koje samostalno određuje srednja škola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Dnevni 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50313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Idemo u srednju </a:t>
            </a:r>
            <a:r>
              <a:rPr lang="hr-HR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Elementi i kriteriji za upis u I. razred srednje škole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srednje.e-upisi.hr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Rokovi prijava i upisa u 1. razred srednje škole u školskoj godini 2026./2027.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Predstavljanje </a:t>
            </a:r>
            <a:r>
              <a:rPr lang="hr-HR" sz="2800" dirty="0">
                <a:latin typeface="+mj-lt"/>
              </a:rPr>
              <a:t>srednjih škola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+mj-lt"/>
              </a:rPr>
              <a:t>Pitanja roditelja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Natjecanja iz znanja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75701"/>
              </p:ext>
            </p:extLst>
          </p:nvPr>
        </p:nvGraphicFramePr>
        <p:xfrm>
          <a:off x="948367" y="2754218"/>
          <a:ext cx="989222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38"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1., 2. ili 3. mjesto kao pojedinac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Izravan upis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1. mjesto kao član skupine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4 boda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2</a:t>
                      </a:r>
                      <a:r>
                        <a:rPr lang="fi-FI" sz="2800" dirty="0">
                          <a:latin typeface="+mj-lt"/>
                        </a:rPr>
                        <a:t>. mjesto kao član skupine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3 boda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3</a:t>
                      </a:r>
                      <a:r>
                        <a:rPr lang="fi-FI" sz="2800" dirty="0">
                          <a:latin typeface="+mj-lt"/>
                        </a:rPr>
                        <a:t>. mjesto kao član skupine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2 boda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sudjelovanje kao pojedinac ili</a:t>
                      </a:r>
                      <a:r>
                        <a:rPr lang="fi-FI" sz="2800" dirty="0">
                          <a:latin typeface="+mj-lt"/>
                        </a:rPr>
                        <a:t> član skupine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1</a:t>
                      </a:r>
                      <a:r>
                        <a:rPr lang="hr-HR" sz="2800" baseline="0" dirty="0">
                          <a:latin typeface="+mj-lt"/>
                        </a:rPr>
                        <a:t> bod</a:t>
                      </a:r>
                      <a:endParaRPr lang="hr-HR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Sportska natjecanja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24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Natjecanja školskih sportskih društava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graphicFrame>
        <p:nvGraphicFramePr>
          <p:cNvPr id="6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466153"/>
              </p:ext>
            </p:extLst>
          </p:nvPr>
        </p:nvGraphicFramePr>
        <p:xfrm>
          <a:off x="959384" y="3464952"/>
          <a:ext cx="719309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38"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Državna natjecanja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b="0" dirty="0">
                          <a:latin typeface="+mj-lt"/>
                        </a:rPr>
                        <a:t>1. mjesto kao član ekipe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3 boda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2</a:t>
                      </a:r>
                      <a:r>
                        <a:rPr lang="fi-FI" sz="2800" dirty="0">
                          <a:latin typeface="+mj-lt"/>
                        </a:rPr>
                        <a:t>. mjesto kao član </a:t>
                      </a:r>
                      <a:r>
                        <a:rPr lang="hr-HR" sz="2800" dirty="0">
                          <a:latin typeface="+mj-lt"/>
                        </a:rPr>
                        <a:t>ekipe</a:t>
                      </a:r>
                      <a:endParaRPr lang="fi-FI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2 boda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38"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3</a:t>
                      </a:r>
                      <a:r>
                        <a:rPr lang="fi-FI" sz="2800" dirty="0">
                          <a:latin typeface="+mj-lt"/>
                        </a:rPr>
                        <a:t>. mjesto kao član </a:t>
                      </a:r>
                      <a:r>
                        <a:rPr lang="hr-HR" sz="2800" dirty="0">
                          <a:latin typeface="+mj-lt"/>
                        </a:rPr>
                        <a:t>ekipe</a:t>
                      </a:r>
                      <a:endParaRPr lang="fi-FI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800" dirty="0">
                          <a:latin typeface="+mj-lt"/>
                        </a:rPr>
                        <a:t>1</a:t>
                      </a:r>
                      <a:r>
                        <a:rPr lang="hr-HR" sz="2800" baseline="0" dirty="0">
                          <a:latin typeface="+mj-lt"/>
                        </a:rPr>
                        <a:t> bod</a:t>
                      </a:r>
                      <a:endParaRPr lang="hr-HR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5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pl-PL" dirty="0"/>
              <a:t>Razredni odjeli za sportaše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kandidat na rang-listi određenoga nacionalnoga sportskog saveza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poseban način bodovanja – kriteriji sportske uspješnosti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dirty="0">
                <a:latin typeface="+mj-lt"/>
              </a:rPr>
              <a:t>Izračun: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1. položaj na rang-listi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2. ukupan broj kandidata na rang listi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3. skupina u koju je sport razvrstan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3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pl-PL" dirty="0"/>
              <a:t>Razredni odjeli za sportaše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ako kandidat ima namjeru upisati razredni odjel za sportaše, potrebno je iskazati interes za upis sportskih razrednih odjela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potrebno napraviti u kartici "Moji podaci" tako što unesete naziv sporta, klub i mjesto u kojem se klub nalazi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iskaz interesa traje do 5. lipnja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pl-PL" dirty="0"/>
              <a:t>Razredni odjeli za sportaše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8402" y="2141536"/>
            <a:ext cx="10161234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+mj-lt"/>
              </a:rPr>
              <a:t>na navedenoj kartici u polju „Sportovi“ iz padajućeg izbornika se odabire sport, a potom se prikaže polje u koje se unosi ime kluba i polje s padajućim izbornikom za odabir mjesta u kojem se klub nalazi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+mj-lt"/>
              </a:rPr>
              <a:t>moguće je unijeti više od jednog sporta, klikom na gumb „Dodaj novi sport„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+mj-lt"/>
              </a:rPr>
              <a:t>nakon odabira sporta, kluba i mjesta u kojem se klub nalazi potrebno je kliknuti na gumb "Pohrani“ kako bi uneseni podaci ostali spremljeni u sustavu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+mj-lt"/>
              </a:rPr>
              <a:t>pravo prijave za upis u razredne odjele za sportaše ima učenik koji je uvršten na rang-listu određenoga nacionalnoga sportskoga saveza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+mj-lt"/>
              </a:rPr>
              <a:t>upućujemo zainteresirane učenike da se vezano za to informiraju u svojim sportskim klubovima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6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3. POSEBAN ELEMENT VREDNOVANJA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8154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kandidat sa zdravstvenim teškoćama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kandidat koji živi u otežanim uvjetima obrazovanja uzrokovanim nepovoljnim ekonomskim, socijalnim te odgojnim čimbenicima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Kandidat sa zdravstvenim teškoćama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8154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kandidat koji je osnovno obrazovanje završio po redovitome nastavnom planu i programu, a kojem su zdravstvene teškoće mogle utjecati na postizanje rezultata tijekom prethodnog razdoblja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sz="2400" dirty="0">
                <a:latin typeface="+mj-lt"/>
              </a:rPr>
              <a:t>→ stručno mišljenje Službe za profesionalno usmjeravanje Hrvatskog zavoda za zapošljavanje o sposobnostima i motivaciji učenika za programe obrazovanja</a:t>
            </a:r>
          </a:p>
          <a:p>
            <a:pPr marL="0" indent="0">
              <a:buNone/>
            </a:pPr>
            <a:r>
              <a:rPr lang="hr-HR" sz="2400" dirty="0">
                <a:latin typeface="+mj-lt"/>
              </a:rPr>
              <a:t>→ medicinska dokumentacija o zdravstvenim teškoćama koje su mogle utjecati na postizanje rezultata tijekom prethodnog obrazovanja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7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4980" y="610553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Kandidat koji živi u otežanim uvjetima obrazovanja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324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živi uz jednog i/ili oba roditelja s dugotrajnom teškom bolesti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živi uz oba roditelja koji se smatraju dugotrajno nezaposlenim osobama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živi uz samohranog roditelja koji je korisnik socijalne skrbi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kojemu mu je jedan roditelj preminuo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Potrebno je imati/učitati u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1081" y="232456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liječnička potvrda o dugotrajnoj težoj bolesti roditelja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potvrda o dugotrajnoj nezaposlenosti oba roditelja iz nadležnog područnog ured HZZ-a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potvrda o korištenju socijalne pomoći; rješenje ili drugi pravni akt CZSS o pravu samohranoga roditelja u statusu socijalne skrbi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potvrda o smrti roditelja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Što ako dva ili više kandidata na zadnjem mjestu ljestvice poretka imaju isti ukupan broj bodova?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4980" y="232456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ako dva ili više kandidata na zadnjem mjestu ljestvice poretka imaju isti ukupan broj bodova iz zajedničkog i dodatnog elementa vrednovanja </a:t>
            </a:r>
            <a:r>
              <a:rPr lang="hr-HR" sz="2400" dirty="0">
                <a:solidFill>
                  <a:schemeClr val="accent1"/>
                </a:solidFill>
                <a:latin typeface="+mj-lt"/>
              </a:rPr>
              <a:t>upisuje se onaj kandidat koji je ostvario veći broj bodova iz provjere posebnih znanja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ako dva ili više kandidata na zadnjem mjestu ljestvice poretka imaju isti ukupan broj bodova iz zajedničkog i dodatnog elementa vrednovanja i imaju isti broj bodova iz provjere posebnih znanja, </a:t>
            </a:r>
            <a:r>
              <a:rPr lang="hr-HR" sz="2400" dirty="0">
                <a:solidFill>
                  <a:schemeClr val="accent1"/>
                </a:solidFill>
                <a:latin typeface="+mj-lt"/>
              </a:rPr>
              <a:t>upisuje se onaj kandidat koji ostvaruje pravo na poseban element vrednovanja (zdravstvene teškoće i otežani uvjeti)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+mj-lt"/>
              </a:rPr>
              <a:t>ako dva ili više kandidata na zadnjem mjestu ljestvice poretka imaju isti ukupan broj bodova iz zajedničkog i dodatnog elementa vrednovanja i imaju isti broj bodova iz provjere posebnih znanja te ostvaruju pravo na poseban element vrednovanja, </a:t>
            </a:r>
            <a:r>
              <a:rPr lang="hr-HR" sz="2400" dirty="0">
                <a:solidFill>
                  <a:schemeClr val="accent1"/>
                </a:solidFill>
                <a:latin typeface="+mj-lt"/>
              </a:rPr>
              <a:t>upisuju se svi kandidati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4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Prijelaz iz osnovne u srednju školu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324560"/>
            <a:ext cx="960579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razvojno jedno od najburnijih razdoblja u životu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prilagodba na novu okolinu + neizvjesnost nove situacije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donošenje važne odluke → u koju se srednju školu upisati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1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7922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KANDIDATI S TEŠKOĆAMA U RAZVOJU, </a:t>
            </a:r>
            <a:br>
              <a:rPr lang="hr-HR" dirty="0"/>
            </a:br>
            <a:r>
              <a:rPr lang="hr-HR" dirty="0"/>
              <a:t>ODNOSNO TEŽIM ZDRAVSTVENIM </a:t>
            </a:r>
            <a:br>
              <a:rPr lang="hr-HR" dirty="0"/>
            </a:br>
            <a:r>
              <a:rPr lang="hr-HR" dirty="0"/>
              <a:t>TEŠKOĆAMA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86183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Rješenje o primjerenom obliku školovanja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Stručno mišljenje Službe za profesionalno usmjeravanje HZZ-a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ZDRAVSTVENA SPOSOBNOST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7137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za upis u određene programe obvezno je utvrđivanje zdravstvene sposobnosti kandidata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dirty="0">
                <a:latin typeface="+mj-lt"/>
              </a:rPr>
              <a:t>Jedinstveni popis zdravstvenih zahtjeva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Natječaj za upis u srednju školu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srednje.e-upisi.hr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pri upisu/najkasnije do 30.9. se dostavlja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potvrda školskog liječnika ili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svjedodžba medicine rada (prethodno izvaditi potvrdu obiteljskog liječnika)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682061"/>
            <a:ext cx="10515600" cy="1325563"/>
          </a:xfrm>
        </p:spPr>
        <p:txBody>
          <a:bodyPr/>
          <a:lstStyle/>
          <a:p>
            <a:r>
              <a:rPr lang="hr-HR" dirty="0"/>
              <a:t>PROVEDBA DODATNIH PROVJERA </a:t>
            </a:r>
            <a:br>
              <a:rPr lang="hr-HR" dirty="0"/>
            </a:br>
            <a:r>
              <a:rPr lang="hr-HR" dirty="0"/>
              <a:t>SKLONOSTI I SPOSOBNOSTI KANDIDATA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6414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mogu provoditi škole koje upisuju kandidate u programe obrazovanja za koje je potrebna određena tjelesna, glasovna i slična spretnost ili sposobnost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ostvaruje se ocjena „položio” ili „nije položio”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MINIMALNI BODOVNI PRAG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1999" y="2630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85215"/>
              </p:ext>
            </p:extLst>
          </p:nvPr>
        </p:nvGraphicFramePr>
        <p:xfrm>
          <a:off x="917459" y="2830174"/>
          <a:ext cx="8015384" cy="104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latin typeface="+mj-lt"/>
                        </a:rPr>
                        <a:t>trogodišnji programi obrazovanja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latin typeface="+mj-lt"/>
                        </a:rPr>
                        <a:t>→ nema minimalnog bodovnog praga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47390"/>
              </p:ext>
            </p:extLst>
          </p:nvPr>
        </p:nvGraphicFramePr>
        <p:xfrm>
          <a:off x="940652" y="4524993"/>
          <a:ext cx="8015384" cy="104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latin typeface="+mj-lt"/>
                        </a:rPr>
                        <a:t>Četverogodišnji/petogodišnji programi obrazovanja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latin typeface="+mj-lt"/>
                        </a:rPr>
                        <a:t>→ srednja škola može utvrditi minimalni bodovni prag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940652" y="1892629"/>
            <a:ext cx="904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latin typeface="+mj-lt"/>
              </a:rPr>
              <a:t>odnosi se isključivo na zajednički element vrednovanja</a:t>
            </a:r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957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UKUPNI REZULTAT KANDIDATA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zbroj broja bodova koje je kandidat stekao po svim elementima vrednovanja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dirty="0">
                <a:latin typeface="+mj-lt"/>
              </a:rPr>
              <a:t>→ ljestvica poretka kandidata za upis 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mrežna stranica NISPUŠ-a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9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930" y="483921"/>
            <a:ext cx="10515600" cy="1325563"/>
          </a:xfrm>
        </p:spPr>
        <p:txBody>
          <a:bodyPr/>
          <a:lstStyle/>
          <a:p>
            <a:r>
              <a:rPr lang="hr-HR" dirty="0"/>
              <a:t>srednje.e-upisi.hr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1930" y="2195636"/>
            <a:ext cx="10515600" cy="3775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000" dirty="0">
                <a:latin typeface="+mj-lt"/>
              </a:rPr>
              <a:t>Sustav pokriva cijeli proces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pretraživanje obrazovnih programa prema željenim kriterijima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prijava odabranih programa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preduvjeti za upis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unos dodatnih dokumenata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uvid u rezultate po tim programima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ostvarivanje prava na upis u srednju školu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računalo i internet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0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930" y="483921"/>
            <a:ext cx="10515600" cy="1325563"/>
          </a:xfrm>
        </p:spPr>
        <p:txBody>
          <a:bodyPr/>
          <a:lstStyle/>
          <a:p>
            <a:r>
              <a:rPr lang="hr-HR" dirty="0"/>
              <a:t>Prijava u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1930" y="2195636"/>
            <a:ext cx="10515600" cy="33494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učenik se treba prijaviti u sustav upisa sa svojim elektroničkim identitetom –potreban AAI identitet – @skole.hr mail i lozinka</a:t>
            </a:r>
          </a:p>
          <a:p>
            <a:endParaRPr lang="hr-HR" sz="3000" dirty="0">
              <a:latin typeface="+mj-lt"/>
            </a:endParaRPr>
          </a:p>
          <a:p>
            <a:pPr marL="0" indent="0">
              <a:buNone/>
            </a:pPr>
            <a:r>
              <a:rPr lang="hr-HR" sz="3000" dirty="0">
                <a:latin typeface="+mj-lt"/>
              </a:rPr>
              <a:t>srednje.e-upisi.hr</a:t>
            </a:r>
          </a:p>
          <a:p>
            <a:endParaRPr lang="hr-HR" sz="3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dirty="0">
                <a:latin typeface="+mj-lt"/>
              </a:rPr>
              <a:t>na kartici „Moji podaci“ provjeriti i dopuniti osobne podatke, te eventualne nepravilnosti (adresa, ime roditelja, ocjene iz prijašnjih razreda i sl.) prijaviti razrednici/ku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1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71" t="11183" r="1145" b="21565"/>
          <a:stretch/>
        </p:blipFill>
        <p:spPr>
          <a:xfrm>
            <a:off x="881348" y="1190607"/>
            <a:ext cx="8846545" cy="46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4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3042" t="26345" r="24006" b="19036"/>
          <a:stretch/>
        </p:blipFill>
        <p:spPr>
          <a:xfrm>
            <a:off x="1233889" y="1200838"/>
            <a:ext cx="8218585" cy="47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3584" t="28339" r="23916" b="20195"/>
          <a:stretch/>
        </p:blipFill>
        <p:spPr>
          <a:xfrm>
            <a:off x="936922" y="1222872"/>
            <a:ext cx="8548602" cy="46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Kako možemo pomoći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7014" y="232456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naša je zadaća pomoći djetetu da što bolje razumije i upozna sebe - kako bi, u skladu s tim, našlo put kojim treba krenuti u život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pomoći da spoznaju vlastite interese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želje roditelja? djetetove želje?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razgovarati s djetetom, pružiti informacije, ponuditi savjet, sagledati iz više kutova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dirty="0">
                <a:latin typeface="+mj-lt"/>
              </a:rPr>
              <a:t>→ promišljena odluka o odabiru zanimanja i srednje škole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4307" t="28274" r="23735" b="19356"/>
          <a:stretch/>
        </p:blipFill>
        <p:spPr>
          <a:xfrm>
            <a:off x="1233890" y="1233889"/>
            <a:ext cx="8350786" cy="4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1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pt-BR" dirty="0"/>
              <a:t>Prijava obrazovnih programa</a:t>
            </a:r>
            <a:br>
              <a:rPr lang="hr-HR" dirty="0"/>
            </a:br>
            <a:r>
              <a:rPr lang="hr-HR" dirty="0"/>
              <a:t>i l</a:t>
            </a:r>
            <a:r>
              <a:rPr lang="pt-BR" dirty="0"/>
              <a:t>ista prioriteta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učenici </a:t>
            </a:r>
            <a:r>
              <a:rPr lang="hr-HR" b="1" dirty="0">
                <a:latin typeface="+mj-lt"/>
              </a:rPr>
              <a:t>odabiru najviše 6 obrazovnih programa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lista prioriteta - na vrh liste se stavlja obrazovni program koji se najviše želi upisati, a zatim ostali, željenim redoslijedom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sukladno tome, kandidat će se optimalno rasporediti na obrazovni program koji mu je najviši na listi prioriteta, a za koji se, prema ostvarenim bodovima, nalazi u sklopu upisne kvote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sustav automatski raspoređuje učenika na najbolji mogući odabir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lista odabranih obrazovnih programa zaključava se na propisani datum </a:t>
            </a:r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Upis u 1. razred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trenutkom objave konačnih ljestvica poretka, kandidati stječu pravo upisa u obrazovni program svog najvišeg prioriteta, odnosno stječu pravo upisa u programe u kojima se nalaze u sklopu upisne kvote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upis se potvrđuje potpisom učenika i roditelja/skrbnika na upisnici, koju je potrebno učitati u sustav ili dostaviti u srednju školu do propisanoga roka</a:t>
            </a:r>
          </a:p>
          <a:p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90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930" y="9676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ODLUKA O UPISU UČENIKA </a:t>
            </a:r>
            <a:br>
              <a:rPr lang="hr-HR" dirty="0"/>
            </a:br>
            <a:r>
              <a:rPr lang="hr-HR" dirty="0"/>
              <a:t>U 1. RAZRED SREDNJE ŠKOLE </a:t>
            </a:r>
            <a:br>
              <a:rPr lang="hr-HR" dirty="0"/>
            </a:br>
            <a:r>
              <a:rPr lang="hr-HR" dirty="0"/>
              <a:t>U ŠKOLSKOJ GODINI 2026./2027.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9823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+mj-lt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65" y="302380"/>
            <a:ext cx="1270198" cy="1825625"/>
          </a:xfrm>
          <a:prstGeom prst="rect">
            <a:avLst/>
          </a:prstGeom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47078"/>
              </p:ext>
            </p:extLst>
          </p:nvPr>
        </p:nvGraphicFramePr>
        <p:xfrm>
          <a:off x="838199" y="3307661"/>
          <a:ext cx="7325299" cy="163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ljetni</a:t>
                      </a:r>
                      <a:r>
                        <a:rPr lang="hr-HR" sz="24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upisni rok</a:t>
                      </a:r>
                      <a:endParaRPr lang="hr-H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24. 6. –</a:t>
                      </a:r>
                      <a:r>
                        <a:rPr lang="hr-HR" sz="24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9. 7.</a:t>
                      </a:r>
                      <a:endParaRPr lang="hr-H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latin typeface="+mj-lt"/>
                        </a:rPr>
                        <a:t>jesenski</a:t>
                      </a:r>
                      <a:r>
                        <a:rPr lang="hr-HR" sz="2400" baseline="0" dirty="0">
                          <a:latin typeface="+mj-lt"/>
                        </a:rPr>
                        <a:t> upisni rok</a:t>
                      </a:r>
                      <a:endParaRPr lang="hr-HR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latin typeface="+mj-lt"/>
                        </a:rPr>
                        <a:t>24. 8. – 2. 9.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87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494" y="457984"/>
            <a:ext cx="1317306" cy="1893333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705997" y="79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LJETNI UPISNI ROK</a:t>
            </a:r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09818"/>
              </p:ext>
            </p:extLst>
          </p:nvPr>
        </p:nvGraphicFramePr>
        <p:xfrm>
          <a:off x="705997" y="1286843"/>
          <a:ext cx="9066091" cy="5221993"/>
        </p:xfrm>
        <a:graphic>
          <a:graphicData uri="http://schemas.openxmlformats.org/drawingml/2006/table">
            <a:tbl>
              <a:tblPr firstRow="1" firstCol="1" bandRow="1"/>
              <a:tblGrid>
                <a:gridCol w="735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Početak prijava u sustav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1. 6.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Prijava obrazovnih programa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24. 6. do 3.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Prijava obrazovnih programa koji zahtijevaju dodatne provjere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24. 6. do 26. 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Dostava dokumentacije: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˗"/>
                        <a:tabLst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Stručno mišljenje HZZ-a za programe koji to zahtijevaju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˗"/>
                        <a:tabLst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dokumenti kojima se ostvaruju dodatna prava za upis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(dostavljaju se putem srednje.e-upisi.hr)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24. 6. do  1.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Provođenje dodatnih ispita i provjera i unos rezultata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29. 6. do 2.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Brisanje kandidata koji nisu zadovoljili preduvjete s lista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2. 7.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Unos prigovora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3. 7.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Objava konačnih ljestvica poretka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7. 7.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2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Dostava dokumenata koji su uvjet za upis u određeni program obrazovanja srednje škole: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AutoNum type="arabicPeriod"/>
                      </a:pPr>
                      <a:r>
                        <a:rPr lang="hr-HR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Upisnica (obvezno za sve učenike)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AutoNum type="arabicPeriod"/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Potvrda liječnika školske medicine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AutoNum type="arabicPeriod"/>
                      </a:pPr>
                      <a:r>
                        <a:rPr lang="hr-H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Potvrda obiteljskog liječnika ili liječnička svjedodžba medicine rada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j-lt"/>
                        </a:rPr>
                        <a:t> 7. 7. – 9.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40549"/>
                  </a:ext>
                </a:extLst>
              </a:tr>
              <a:tr h="87239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hr-HR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Dostavlja se putem elektroničke pošte na e-adresu srednje škole ili dolaskom u školu na propisani datum.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hr-HR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Točan datum zaprimanja dokumenata dolaskom u školu objavljuje se na mrežnim stranicama i oglasnim pločama škola.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21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41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602" y="403283"/>
            <a:ext cx="1270198" cy="1825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11406" r="39548" b="5381"/>
          <a:stretch/>
        </p:blipFill>
        <p:spPr>
          <a:xfrm>
            <a:off x="694063" y="365125"/>
            <a:ext cx="7998246" cy="61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Razgovarati s djetetom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18154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Gdje se vidi u budućnosti? - što želi postati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Što dijete može? - sposobnosti djeteta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Što zna? - znanja, hobiji, vještine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Kakvo je dijete? - osobine, temperament, karakter, stavovi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Koje su karakteristike pojedinih zanimanja? - što se radi, u kakvim uvjetima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Koje škole postoje? - gdje se nalaze, kako se upisati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Gdje se može zaposliti? - koji poslovi su više traženi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5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Moguće pogreške i izazovi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1172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nepoznavanje zanimanja i školskih programa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precjenjivanje i podcjenjivanje vlastitih sposobnosti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želje i zahtjevi nisu u skladu s učenikovim sposobnostima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izbor škole radi prijateljstva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najbliža škola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moderna zanimanja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muško – ženska zanimanja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potrebe društva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94938"/>
            <a:ext cx="10515600" cy="1325563"/>
          </a:xfrm>
        </p:spPr>
        <p:txBody>
          <a:bodyPr/>
          <a:lstStyle/>
          <a:p>
            <a:r>
              <a:rPr lang="hr-HR" dirty="0"/>
              <a:t>Važno je osvijestiti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4543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neuspjeh upisa u željenu srednju školu može biti izvor velikog nezadovoljstva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iako se u ovom trenutku upis u srednju školu čini presudnim, važno ga je ipak promotriti kao jednu stepenicu u cjeloživotnom obrazovanju, a ne kao nešto što će nepovratno zacrtati njihov put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</a:rPr>
              <a:t>put do uspjeha često nije pravocrtan, nego ga možemo oblikovati na različite načine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11" y="333645"/>
            <a:ext cx="8403689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8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610553"/>
            <a:ext cx="10515600" cy="1325563"/>
          </a:xfrm>
        </p:spPr>
        <p:txBody>
          <a:bodyPr/>
          <a:lstStyle/>
          <a:p>
            <a:r>
              <a:rPr lang="hr-HR" dirty="0"/>
              <a:t>PROFESIONALNO USMJERAVANJE I INFORMIRANJE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324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→ CISOK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→ Web stranice škola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03" y="365126"/>
            <a:ext cx="1363296" cy="19594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1563" r="14294" b="25227"/>
          <a:stretch/>
        </p:blipFill>
        <p:spPr>
          <a:xfrm>
            <a:off x="5388854" y="1344843"/>
            <a:ext cx="3690652" cy="240344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t="2296" b="8885"/>
          <a:stretch/>
        </p:blipFill>
        <p:spPr>
          <a:xfrm>
            <a:off x="982304" y="3748288"/>
            <a:ext cx="3922004" cy="27862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t="11567" r="12531" b="9397"/>
          <a:stretch/>
        </p:blipFill>
        <p:spPr>
          <a:xfrm>
            <a:off x="5388854" y="3898382"/>
            <a:ext cx="5028707" cy="25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5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2153</Words>
  <Application>Microsoft Office PowerPoint</Application>
  <PresentationFormat>Widescreen</PresentationFormat>
  <Paragraphs>341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Tema sustava Office</vt:lpstr>
      <vt:lpstr>Upisi u srednju školu 2026./2027.  Roditeljski sastanak 8. razreda  </vt:lpstr>
      <vt:lpstr>Dnevni red</vt:lpstr>
      <vt:lpstr>Prijelaz iz osnovne u srednju školu</vt:lpstr>
      <vt:lpstr>Kako možemo pomoći</vt:lpstr>
      <vt:lpstr>Razgovarati s djetetom</vt:lpstr>
      <vt:lpstr>Moguće pogreške i izazovi</vt:lpstr>
      <vt:lpstr>Važno je osvijestiti</vt:lpstr>
      <vt:lpstr>PowerPoint Presentation</vt:lpstr>
      <vt:lpstr>PROFESIONALNO USMJERAVANJE I INFORMIRANJE</vt:lpstr>
      <vt:lpstr>PROMJENE U  STRUKOVNOM OBRAZOVANJU</vt:lpstr>
      <vt:lpstr>PROMJENE U  STRUKOVNOM OBRAZOVANJU</vt:lpstr>
      <vt:lpstr>PRAVILNIK O ELEMENTIMA I KRITERIJIMA  ZA IZBOR KANDIDATA ZA UPIS  U I. RAZRED SREDNJE ŠKOLE</vt:lpstr>
      <vt:lpstr>ELEMENTI VREDNOVANJA </vt:lpstr>
      <vt:lpstr>ELEMENTI VREDNOVANJA </vt:lpstr>
      <vt:lpstr>1. ZAJEDNIČKI ELEMENT</vt:lpstr>
      <vt:lpstr>Trogodišnji programi</vt:lpstr>
      <vt:lpstr>Četverogodišnji/petogodišnji programi</vt:lpstr>
      <vt:lpstr>2. DODATNI ELEMENTI VREDNOVANJA  </vt:lpstr>
      <vt:lpstr>Natjecanja iz znanja</vt:lpstr>
      <vt:lpstr>Natjecanja iz znanja</vt:lpstr>
      <vt:lpstr>Sportska natjecanja</vt:lpstr>
      <vt:lpstr>Razredni odjeli za sportaše</vt:lpstr>
      <vt:lpstr>Razredni odjeli za sportaše</vt:lpstr>
      <vt:lpstr>Razredni odjeli za sportaše</vt:lpstr>
      <vt:lpstr>3. POSEBAN ELEMENT VREDNOVANJA</vt:lpstr>
      <vt:lpstr>Kandidat sa zdravstvenim teškoćama</vt:lpstr>
      <vt:lpstr>Kandidat koji živi u otežanim uvjetima obrazovanja </vt:lpstr>
      <vt:lpstr>Potrebno je imati/učitati u sustav</vt:lpstr>
      <vt:lpstr>Što ako dva ili više kandidata na zadnjem mjestu ljestvice poretka imaju isti ukupan broj bodova? </vt:lpstr>
      <vt:lpstr>KANDIDATI S TEŠKOĆAMA U RAZVOJU,  ODNOSNO TEŽIM ZDRAVSTVENIM  TEŠKOĆAMA</vt:lpstr>
      <vt:lpstr>ZDRAVSTVENA SPOSOBNOST</vt:lpstr>
      <vt:lpstr>PROVEDBA DODATNIH PROVJERA  SKLONOSTI I SPOSOBNOSTI KANDIDATA</vt:lpstr>
      <vt:lpstr>MINIMALNI BODOVNI PRAG </vt:lpstr>
      <vt:lpstr>UKUPNI REZULTAT KANDIDATA </vt:lpstr>
      <vt:lpstr>srednje.e-upisi.hr</vt:lpstr>
      <vt:lpstr>Prijava u sustav</vt:lpstr>
      <vt:lpstr>PowerPoint Presentation</vt:lpstr>
      <vt:lpstr>PowerPoint Presentation</vt:lpstr>
      <vt:lpstr>PowerPoint Presentation</vt:lpstr>
      <vt:lpstr>PowerPoint Presentation</vt:lpstr>
      <vt:lpstr>Prijava obrazovnih programa i lista prioriteta</vt:lpstr>
      <vt:lpstr>Upis u 1. razred srednje škole</vt:lpstr>
      <vt:lpstr>ODLUKA O UPISU UČENIKA  U 1. RAZRED SREDNJE ŠKOLE  U ŠKOLSKOJ GODINI 2026./2027. 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posjeta nastavi</dc:title>
  <dc:creator>Martina</dc:creator>
  <cp:lastModifiedBy>Martina Jenik Pelivanović</cp:lastModifiedBy>
  <cp:revision>283</cp:revision>
  <cp:lastPrinted>2026-06-01T15:16:45Z</cp:lastPrinted>
  <dcterms:created xsi:type="dcterms:W3CDTF">2016-11-02T21:26:32Z</dcterms:created>
  <dcterms:modified xsi:type="dcterms:W3CDTF">2026-06-01T21:23:14Z</dcterms:modified>
</cp:coreProperties>
</file>