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eljko" initials="Z" lastIdx="0" clrIdx="0">
    <p:extLst>
      <p:ext uri="{19B8F6BF-5375-455C-9EA6-DF929625EA0E}">
        <p15:presenceInfo xmlns:p15="http://schemas.microsoft.com/office/powerpoint/2012/main" userId="Zeljk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de-AT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31727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0749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6372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2387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98013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4214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515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81270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72982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84465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76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82D7E-C43F-4BDE-BA59-B9976288D032}" type="datetimeFigureOut">
              <a:rPr lang="de-AT" smtClean="0"/>
              <a:t>23.10.2018</a:t>
            </a:fld>
            <a:endParaRPr lang="de-AT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254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yhennessey.deviantart.com/art/Happy-Apple-D-26496780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://myownwritersnook.blogspot.com/2011/11/love-and-apples-will-there-ever-be.html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Granny_Smith_Apples.jpg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s://creativecommons.org/licenses/by-nc-nd/3.0/" TargetMode="External"/><Relationship Id="rId9" Type="http://schemas.openxmlformats.org/officeDocument/2006/relationships/hyperlink" Target="http://shroomery.org/forums/showflat.php/number/1880539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000F69-EEDC-4CF5-95A9-DF5D3D6FC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4762" y="-248088"/>
            <a:ext cx="16349981" cy="885963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3B9146-3900-454F-B71B-E310CDC9D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1" y="1967592"/>
            <a:ext cx="8202422" cy="3624943"/>
          </a:xfrm>
        </p:spPr>
        <p:txBody>
          <a:bodyPr/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b="1" dirty="0">
                <a:solidFill>
                  <a:schemeClr val="bg1"/>
                </a:solidFill>
              </a:rPr>
              <a:t>DAN JABUKA</a:t>
            </a:r>
            <a:r>
              <a:rPr lang="hr-HR" dirty="0">
                <a:solidFill>
                  <a:schemeClr val="bg1"/>
                </a:solidFill>
              </a:rPr>
              <a:t/>
            </a:r>
            <a:br>
              <a:rPr lang="hr-HR" dirty="0">
                <a:solidFill>
                  <a:schemeClr val="bg1"/>
                </a:solidFill>
              </a:rPr>
            </a:br>
            <a:r>
              <a:rPr lang="hr-HR" dirty="0">
                <a:solidFill>
                  <a:schemeClr val="bg1"/>
                </a:solidFill>
              </a:rPr>
              <a:t>20.10.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5C9A60-FA1E-407C-83ED-15462445F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868412" cy="1117687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JANKO </a:t>
            </a:r>
            <a:r>
              <a:rPr lang="hr-HR" sz="2400" dirty="0" smtClean="0">
                <a:solidFill>
                  <a:schemeClr val="bg1"/>
                </a:solidFill>
              </a:rPr>
              <a:t>KRUHAK, 4</a:t>
            </a:r>
            <a:r>
              <a:rPr lang="hr-HR" sz="2400" dirty="0" smtClean="0">
                <a:solidFill>
                  <a:schemeClr val="bg1"/>
                </a:solidFill>
              </a:rPr>
              <a:t>. c</a:t>
            </a:r>
            <a:endParaRPr lang="hr-HR" sz="2400" dirty="0" smtClean="0">
              <a:solidFill>
                <a:schemeClr val="bg1"/>
              </a:solidFill>
            </a:endParaRPr>
          </a:p>
          <a:p>
            <a:pPr algn="ctr"/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277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4DE52-825D-494B-A7A0-988F6BEF7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b="1" dirty="0"/>
              <a:t>ZAKLJUČAK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98959-991E-445C-AF6B-7264E6903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b="1" dirty="0"/>
              <a:t>Jabuka je puna vitamina i primamljujućeg je okusa, jedu je svi, jako je zdrava i hranjiva.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CBC127-C628-4270-8F01-BC2A8397F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232" y="3653089"/>
            <a:ext cx="4670325" cy="2785808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8" name="3D Model 7" descr="apple">
                <a:extLst>
                  <a:ext uri="{FF2B5EF4-FFF2-40B4-BE49-F238E27FC236}">
                    <a16:creationId xmlns:a16="http://schemas.microsoft.com/office/drawing/2014/main" id="{51E78155-859A-406A-8144-FDEBE70B98E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87817278"/>
                  </p:ext>
                </p:extLst>
              </p:nvPr>
            </p:nvGraphicFramePr>
            <p:xfrm>
              <a:off x="1897818" y="3429000"/>
              <a:ext cx="2371262" cy="2866465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371262" cy="2866465"/>
                    </a:xfrm>
                    <a:prstGeom prst="rect">
                      <a:avLst/>
                    </a:prstGeom>
                  </am3d:spPr>
                  <am3d:camera>
                    <am3d:pos x="0" y="0" z="7776511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689770" d="1000000"/>
                    <am3d:preTrans dx="0" dy="-10" dz="-15572929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541866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3D Model 7" descr="apple">
                <a:extLst>
                  <a:ext uri="{FF2B5EF4-FFF2-40B4-BE49-F238E27FC236}">
                    <a16:creationId xmlns:a16="http://schemas.microsoft.com/office/drawing/2014/main" id="{51E78155-859A-406A-8144-FDEBE70B98E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97818" y="3429000"/>
                <a:ext cx="2371262" cy="286646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76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5A19D-6A5E-4C6A-A195-43DF6F2AC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PITANJA NA KRAJU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2982C-3534-4435-9557-38FBA483F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78702"/>
            <a:ext cx="9613861" cy="4422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 </a:t>
            </a:r>
            <a:r>
              <a:rPr lang="hr-HR" b="1" dirty="0" smtClean="0"/>
              <a:t>Koja sve jela sadrže jabuku </a:t>
            </a:r>
            <a:r>
              <a:rPr lang="hr-HR" b="1" dirty="0"/>
              <a:t>jabuku?</a:t>
            </a:r>
          </a:p>
          <a:p>
            <a:pPr marL="0" indent="0">
              <a:buNone/>
            </a:pPr>
            <a:r>
              <a:rPr lang="hr-HR" b="1" dirty="0"/>
              <a:t> </a:t>
            </a:r>
            <a:r>
              <a:rPr lang="hr-HR" b="1" dirty="0" smtClean="0"/>
              <a:t>Kako jabuka izgleda?</a:t>
            </a:r>
            <a:endParaRPr lang="hr-HR" b="1" dirty="0"/>
          </a:p>
          <a:p>
            <a:pPr marL="0" indent="0">
              <a:buNone/>
            </a:pPr>
            <a:r>
              <a:rPr lang="hr-HR" b="1" dirty="0"/>
              <a:t> Za što je jabuka korisna</a:t>
            </a:r>
            <a:r>
              <a:rPr lang="hr-HR" b="1" dirty="0" smtClean="0"/>
              <a:t>?</a:t>
            </a:r>
            <a:endParaRPr lang="hr-HR" b="1" dirty="0"/>
          </a:p>
          <a:p>
            <a:pPr marL="0" indent="0">
              <a:buNone/>
            </a:pPr>
            <a:r>
              <a:rPr lang="hr-HR" b="1" dirty="0"/>
              <a:t> P</a:t>
            </a:r>
            <a:r>
              <a:rPr lang="hr-HR" b="1" dirty="0" smtClean="0"/>
              <a:t>ripada li jabuka porodici </a:t>
            </a:r>
            <a:r>
              <a:rPr lang="hr-HR" b="1" dirty="0"/>
              <a:t>ruža?</a:t>
            </a:r>
          </a:p>
          <a:p>
            <a:pPr marL="0" indent="0">
              <a:buNone/>
            </a:pPr>
            <a:r>
              <a:rPr lang="hr-HR" b="1" dirty="0"/>
              <a:t> K</a:t>
            </a:r>
            <a:r>
              <a:rPr lang="hr-HR" b="1" dirty="0" smtClean="0"/>
              <a:t>oliko </a:t>
            </a:r>
            <a:r>
              <a:rPr lang="hr-HR" b="1" dirty="0" smtClean="0"/>
              <a:t>ima sorti jabuka?</a:t>
            </a:r>
            <a:endParaRPr lang="hr-HR" b="1" dirty="0"/>
          </a:p>
          <a:p>
            <a:pPr marL="0" indent="0">
              <a:buNone/>
            </a:pPr>
            <a:r>
              <a:rPr lang="hr-HR" b="1" dirty="0"/>
              <a:t> </a:t>
            </a:r>
            <a:r>
              <a:rPr lang="hr-HR" b="1" dirty="0" smtClean="0"/>
              <a:t>Jesu li </a:t>
            </a:r>
            <a:r>
              <a:rPr lang="hr-HR" b="1" dirty="0" smtClean="0"/>
              <a:t>poslovice o jabukama </a:t>
            </a:r>
            <a:r>
              <a:rPr lang="hr-HR" b="1" dirty="0"/>
              <a:t>stvarne ili </a:t>
            </a:r>
            <a:r>
              <a:rPr lang="hr-HR" b="1" dirty="0" smtClean="0"/>
              <a:t>izmišljene</a:t>
            </a:r>
            <a:r>
              <a:rPr lang="hr-HR" b="1" dirty="0" smtClean="0"/>
              <a:t>?</a:t>
            </a:r>
            <a:endParaRPr lang="hr-HR" b="1" dirty="0"/>
          </a:p>
          <a:p>
            <a:pPr marL="0" indent="0">
              <a:buNone/>
            </a:pPr>
            <a:r>
              <a:rPr lang="hr-HR" b="1" dirty="0"/>
              <a:t> </a:t>
            </a:r>
            <a:r>
              <a:rPr lang="hr-HR" b="1" dirty="0" smtClean="0"/>
              <a:t>Jeste li ikada </a:t>
            </a:r>
            <a:r>
              <a:rPr lang="hr-HR" b="1" dirty="0"/>
              <a:t>u svom životu čuli da je jabuka </a:t>
            </a:r>
            <a:r>
              <a:rPr lang="hr-HR" b="1" i="1" dirty="0"/>
              <a:t>kraljica voća</a:t>
            </a:r>
            <a:r>
              <a:rPr lang="hr-HR" b="1" dirty="0"/>
              <a:t>?</a:t>
            </a:r>
          </a:p>
          <a:p>
            <a:pPr marL="0" indent="0">
              <a:buNone/>
            </a:pPr>
            <a:r>
              <a:rPr lang="hr-HR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5978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79576" y="908721"/>
            <a:ext cx="7772400" cy="1470025"/>
          </a:xfrm>
        </p:spPr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ZORIĆEV </a:t>
            </a:r>
            <a:br>
              <a:rPr lang="hr-HR" b="1" dirty="0" smtClean="0">
                <a:solidFill>
                  <a:srgbClr val="FF0000"/>
                </a:solidFill>
              </a:rPr>
            </a:br>
            <a:r>
              <a:rPr lang="hr-HR" b="1" dirty="0" smtClean="0">
                <a:solidFill>
                  <a:srgbClr val="FF0000"/>
                </a:solidFill>
              </a:rPr>
              <a:t> JABUČNI  SOK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G:\jabuke\IMG-20181011-WA0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2996952"/>
            <a:ext cx="604867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33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U NAŠEM VOĆNJAKU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jabuke\IMG-20181011-WA00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962" y="1600201"/>
            <a:ext cx="806407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8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SKUPLJAMO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G:\jabuke\IMG-20181011-WA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060848"/>
            <a:ext cx="4176464" cy="362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jabuke\IMG-20181011-WA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1947757"/>
            <a:ext cx="3528392" cy="413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45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BEREMO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G:\jabuke\IMG-20181011-WA00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962" y="1600201"/>
            <a:ext cx="806407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19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ČISTIMO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G:\jabuke\IMG-20181011-WA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713999"/>
            <a:ext cx="3528392" cy="409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jabuke\IMG-20181011-WA0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3" y="1700808"/>
            <a:ext cx="44033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6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PEREMO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G:\jabuke\IMG-20181011-WA00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922" y="1600201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54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REŽEMO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G:\jabuke\IMG-20181011-WA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444" y="1988841"/>
            <a:ext cx="3881508" cy="354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jabuke\IMG-20181011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9" y="1988840"/>
            <a:ext cx="439248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51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DROBIMO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G:\jabuke\IMG-20181011-WA00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1628800"/>
            <a:ext cx="4608512" cy="461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87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AFA2B-60F8-4C98-AFD4-C039E5A4D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hr-HR" sz="4400" dirty="0"/>
              <a:t>SADRŽAJ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46084-CF5D-4822-8A4C-268D7BE52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521127"/>
          </a:xfrm>
        </p:spPr>
        <p:txBody>
          <a:bodyPr>
            <a:normAutofit/>
          </a:bodyPr>
          <a:lstStyle/>
          <a:p>
            <a:r>
              <a:rPr lang="hr-HR" b="1" dirty="0"/>
              <a:t>hranjivost</a:t>
            </a:r>
          </a:p>
          <a:p>
            <a:r>
              <a:rPr lang="hr-HR" b="1" dirty="0"/>
              <a:t>izgled</a:t>
            </a:r>
          </a:p>
          <a:p>
            <a:r>
              <a:rPr lang="hr-HR" b="1" dirty="0"/>
              <a:t>zdravlje</a:t>
            </a:r>
          </a:p>
          <a:p>
            <a:r>
              <a:rPr lang="hr-HR" b="1" dirty="0"/>
              <a:t>stablo jabuke </a:t>
            </a:r>
          </a:p>
          <a:p>
            <a:r>
              <a:rPr lang="hr-HR" b="1" dirty="0"/>
              <a:t>preci jabuke</a:t>
            </a:r>
          </a:p>
          <a:p>
            <a:r>
              <a:rPr lang="hr-HR" b="1" dirty="0"/>
              <a:t>vrste jabuka</a:t>
            </a:r>
          </a:p>
          <a:p>
            <a:r>
              <a:rPr lang="hr-HR" b="1" dirty="0"/>
              <a:t>poslovice</a:t>
            </a:r>
          </a:p>
          <a:p>
            <a:r>
              <a:rPr lang="hr-HR" b="1" dirty="0"/>
              <a:t>zaključak</a:t>
            </a:r>
          </a:p>
          <a:p>
            <a:r>
              <a:rPr lang="hr-HR" b="1" dirty="0"/>
              <a:t>pitanja na kraju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EA7844-A6BD-494B-BAC7-6BE5984D6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347990" y="2275323"/>
            <a:ext cx="3578957" cy="357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7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PREŠAMO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G:\jabuke\IMG-20181011-WA00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424" y="1971875"/>
            <a:ext cx="6204897" cy="383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09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PREŠAMO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15363" name="Picture 3" descr="G:\jabuke\IMG-20181011-WA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752213"/>
            <a:ext cx="2271324" cy="403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jabuke\IMG-20181011-WA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1752213"/>
            <a:ext cx="2327244" cy="413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jabuke\IMG-20181011-WA0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1772817"/>
            <a:ext cx="2327244" cy="413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37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MLJAC, CURI SOK!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19458" name="Picture 2" descr="G:\jabuke\IMG-20181011-WA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177181"/>
            <a:ext cx="349188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jabuke\IMG-20181011-WA0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1844825"/>
            <a:ext cx="2514774" cy="363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jabuke\IMG-20181011-WA0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450" y="2780929"/>
            <a:ext cx="2237037" cy="365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5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SLAVIMO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G:\jabuke\IMG-20181011-WA00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1419178"/>
            <a:ext cx="5733764" cy="423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jabuke\IMG-20181011-WA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981" y="1772817"/>
            <a:ext cx="2448273" cy="387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01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SOK ZA VAS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25602" name="Picture 2" descr="G:\jabuke\IMG-20181011-WA00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556793"/>
            <a:ext cx="6840760" cy="238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jabuke\IMG-20181011-WA0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1" y="4221088"/>
            <a:ext cx="423387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91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U</a:t>
            </a:r>
            <a:r>
              <a:rPr lang="hr-HR" b="1" dirty="0" smtClean="0">
                <a:solidFill>
                  <a:srgbClr val="FF0000"/>
                </a:solidFill>
              </a:rPr>
              <a:t>ZDRAVLJE!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26626" name="Picture 2" descr="G:\jabuke\IMG-20181011-WA00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340768"/>
            <a:ext cx="835292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25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3C969-D4F4-48F8-B5D7-A86D8FE6B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hr-HR" b="1" dirty="0"/>
              <a:t>HRANJIVOST JABUKE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8E636-EFDB-42C7-B378-C9F27261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2"/>
            <a:ext cx="3973973" cy="4216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dirty="0" smtClean="0"/>
              <a:t>- </a:t>
            </a:r>
            <a:r>
              <a:rPr lang="hr-HR" dirty="0" smtClean="0"/>
              <a:t>jabuku </a:t>
            </a:r>
            <a:r>
              <a:rPr lang="hr-HR" dirty="0"/>
              <a:t>možemo jesti sirovu, u kolačima, </a:t>
            </a:r>
            <a:r>
              <a:rPr lang="hr-HR" dirty="0" smtClean="0"/>
              <a:t>pitama, </a:t>
            </a:r>
            <a:r>
              <a:rPr lang="hr-HR" dirty="0"/>
              <a:t>a</a:t>
            </a:r>
            <a:r>
              <a:rPr lang="hr-HR" dirty="0" smtClean="0"/>
              <a:t> </a:t>
            </a:r>
            <a:r>
              <a:rPr lang="hr-HR" dirty="0"/>
              <a:t>postoji </a:t>
            </a:r>
            <a:r>
              <a:rPr lang="hr-HR" dirty="0" smtClean="0"/>
              <a:t>čak </a:t>
            </a:r>
            <a:r>
              <a:rPr lang="hr-HR" dirty="0" smtClean="0"/>
              <a:t>i </a:t>
            </a:r>
            <a:r>
              <a:rPr lang="hr-HR" dirty="0"/>
              <a:t>jabučni pire, jabučni sok i jabučni ocat</a:t>
            </a:r>
          </a:p>
          <a:p>
            <a:pPr marL="0" indent="0">
              <a:buNone/>
            </a:pPr>
            <a:r>
              <a:rPr lang="hr-HR" dirty="0" smtClean="0"/>
              <a:t>- ponekad </a:t>
            </a:r>
            <a:r>
              <a:rPr lang="hr-HR" dirty="0"/>
              <a:t>jabuke služe i za    dekoraciju </a:t>
            </a:r>
          </a:p>
          <a:p>
            <a:pPr marL="0" indent="0">
              <a:buNone/>
            </a:pPr>
            <a:endParaRPr lang="hr-HR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93576-57F6-4F0A-A128-62DCB49F0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295" y="2637634"/>
            <a:ext cx="5639886" cy="309344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62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96FA5-A59D-4F2A-9299-865D0406E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IZGLED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CB75A-0EFF-46FF-9D13-4FAC805A4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</p:spPr>
        <p:txBody>
          <a:bodyPr/>
          <a:lstStyle/>
          <a:p>
            <a:r>
              <a:rPr lang="hr-HR" dirty="0"/>
              <a:t> jabuka je okruglog oblika i najčešće crvene boje, ali postoje i druge boje jabuka i to su najčešće zelene ili žute boje</a:t>
            </a:r>
            <a:endParaRPr lang="hr-HR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73EC1D-9515-44B0-B378-2FDFF692C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65110" y="3586029"/>
            <a:ext cx="3433666" cy="25718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A654B7-55FA-47CD-AD60-9E4F82C97686}"/>
              </a:ext>
            </a:extLst>
          </p:cNvPr>
          <p:cNvSpPr txBox="1"/>
          <p:nvPr/>
        </p:nvSpPr>
        <p:spPr>
          <a:xfrm>
            <a:off x="765110" y="5936188"/>
            <a:ext cx="34336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://myownwritersnook.blogspot.com/2011/11/love-and-apples-will-there-ever-be.html"/>
              </a:rPr>
              <a:t>This Photo</a:t>
            </a:r>
            <a:r>
              <a:rPr lang="hr-HR" sz="900"/>
              <a:t> by Unknown Author is licensed under </a:t>
            </a:r>
            <a:r>
              <a:rPr lang="hr-HR" sz="900">
                <a:hlinkClick r:id="rId4" tooltip="https://creativecommons.org/licenses/by-nc-nd/3.0/"/>
              </a:rPr>
              <a:t>CC BY-NC-ND</a:t>
            </a:r>
            <a:endParaRPr lang="hr-HR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806E3A-FA5D-4A43-BE14-A379B9CE28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8667894" y="3595137"/>
            <a:ext cx="2687055" cy="26362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83CB51-CD3D-4556-A997-25C622CC5F4A}"/>
              </a:ext>
            </a:extLst>
          </p:cNvPr>
          <p:cNvSpPr txBox="1"/>
          <p:nvPr/>
        </p:nvSpPr>
        <p:spPr>
          <a:xfrm>
            <a:off x="9802178" y="6992416"/>
            <a:ext cx="1264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6" tooltip="http://commons.wikimedia.org/wiki/File:Granny_Smith_Apples.jpg"/>
              </a:rPr>
              <a:t>This Photo</a:t>
            </a:r>
            <a:r>
              <a:rPr lang="hr-HR" sz="900"/>
              <a:t> by Unknown Author is licensed under </a:t>
            </a:r>
            <a:r>
              <a:rPr lang="hr-HR" sz="900">
                <a:hlinkClick r:id="rId7" tooltip="https://creativecommons.org/licenses/by-sa/3.0/"/>
              </a:rPr>
              <a:t>CC BY-SA</a:t>
            </a:r>
            <a:endParaRPr lang="hr-HR" sz="9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09A8A1-D11E-4EA0-8C39-8E033CEAEC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4863297" y="3595137"/>
            <a:ext cx="2844936" cy="2571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347008-777B-4567-A8C9-0649C94F48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4863297" y="3607783"/>
            <a:ext cx="2844936" cy="257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1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55C0E-3FEC-4060-B10A-71687E721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hr-HR" b="1" dirty="0"/>
              <a:t>JABUKA = ZDRAVLJE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97F5D-FE10-4D0A-A0FE-E399C462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685" y="2053652"/>
            <a:ext cx="6220917" cy="44370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b="1" dirty="0"/>
              <a:t>Jabuka je </a:t>
            </a:r>
            <a:r>
              <a:rPr lang="hr-HR" b="1" dirty="0" smtClean="0"/>
              <a:t>korisna:</a:t>
            </a:r>
            <a:endParaRPr lang="hr-HR" b="1" dirty="0" smtClean="0"/>
          </a:p>
          <a:p>
            <a:pPr marL="0" indent="0">
              <a:buNone/>
            </a:pPr>
            <a:r>
              <a:rPr lang="hr-HR" b="1" dirty="0" smtClean="0"/>
              <a:t>za dobar san,</a:t>
            </a:r>
          </a:p>
          <a:p>
            <a:pPr marL="0" indent="0">
              <a:buNone/>
            </a:pPr>
            <a:r>
              <a:rPr lang="hr-HR" b="1" dirty="0" smtClean="0"/>
              <a:t>protiv </a:t>
            </a:r>
            <a:r>
              <a:rPr lang="hr-HR" b="1" dirty="0" smtClean="0"/>
              <a:t>kroničnog umora,</a:t>
            </a:r>
          </a:p>
          <a:p>
            <a:pPr marL="0" indent="0">
              <a:buNone/>
            </a:pPr>
            <a:r>
              <a:rPr lang="hr-HR" b="1" dirty="0" smtClean="0"/>
              <a:t>protiv visokog </a:t>
            </a:r>
            <a:r>
              <a:rPr lang="hr-HR" b="1" dirty="0"/>
              <a:t>tlaka</a:t>
            </a:r>
            <a:r>
              <a:rPr lang="hr-HR" b="1" dirty="0" smtClean="0"/>
              <a:t>, </a:t>
            </a:r>
            <a:endParaRPr lang="hr-HR" b="1" dirty="0" smtClean="0"/>
          </a:p>
          <a:p>
            <a:pPr marL="0" indent="0">
              <a:buNone/>
            </a:pPr>
            <a:r>
              <a:rPr lang="hr-HR" b="1" dirty="0" smtClean="0"/>
              <a:t>protiv </a:t>
            </a:r>
            <a:r>
              <a:rPr lang="hr-HR" b="1" dirty="0" smtClean="0"/>
              <a:t>vrtoglavice</a:t>
            </a:r>
            <a:r>
              <a:rPr lang="hr-HR" b="1" dirty="0"/>
              <a:t>, </a:t>
            </a:r>
            <a:endParaRPr lang="hr-HR" b="1" dirty="0" smtClean="0"/>
          </a:p>
          <a:p>
            <a:pPr marL="0" indent="0">
              <a:buNone/>
            </a:pPr>
            <a:r>
              <a:rPr lang="hr-HR" b="1" dirty="0" smtClean="0"/>
              <a:t>protiv debljine</a:t>
            </a:r>
            <a:r>
              <a:rPr lang="hr-HR" b="1" dirty="0"/>
              <a:t>, </a:t>
            </a:r>
            <a:endParaRPr lang="hr-HR" b="1" dirty="0" smtClean="0"/>
          </a:p>
          <a:p>
            <a:pPr marL="0" indent="0">
              <a:buNone/>
            </a:pPr>
            <a:r>
              <a:rPr lang="hr-HR" b="1" dirty="0" smtClean="0"/>
              <a:t>protiv </a:t>
            </a:r>
            <a:r>
              <a:rPr lang="hr-HR" b="1" dirty="0" smtClean="0"/>
              <a:t>glavobolje</a:t>
            </a:r>
            <a:r>
              <a:rPr lang="hr-HR" b="1" dirty="0"/>
              <a:t>, </a:t>
            </a:r>
            <a:endParaRPr lang="hr-HR" b="1" dirty="0" smtClean="0"/>
          </a:p>
          <a:p>
            <a:pPr marL="0" indent="0">
              <a:buNone/>
            </a:pPr>
            <a:r>
              <a:rPr lang="hr-HR" b="1" dirty="0" smtClean="0"/>
              <a:t>protiv </a:t>
            </a:r>
            <a:r>
              <a:rPr lang="hr-HR" b="1" dirty="0" smtClean="0"/>
              <a:t>migrene</a:t>
            </a:r>
            <a:r>
              <a:rPr lang="hr-HR" b="1" dirty="0"/>
              <a:t>, </a:t>
            </a:r>
            <a:endParaRPr lang="hr-HR" b="1" dirty="0" smtClean="0"/>
          </a:p>
          <a:p>
            <a:pPr marL="0" indent="0">
              <a:buNone/>
            </a:pPr>
            <a:r>
              <a:rPr lang="hr-HR" b="1" dirty="0" smtClean="0"/>
              <a:t>protiv </a:t>
            </a:r>
            <a:r>
              <a:rPr lang="hr-HR" b="1" dirty="0" smtClean="0"/>
              <a:t>proljeva</a:t>
            </a:r>
            <a:r>
              <a:rPr lang="hr-HR" b="1" dirty="0"/>
              <a:t>, </a:t>
            </a:r>
            <a:endParaRPr lang="hr-HR" b="1" dirty="0" smtClean="0"/>
          </a:p>
          <a:p>
            <a:pPr marL="0" indent="0">
              <a:buNone/>
            </a:pPr>
            <a:r>
              <a:rPr lang="hr-HR" b="1" dirty="0" smtClean="0"/>
              <a:t>protiv povraćanja</a:t>
            </a:r>
            <a:r>
              <a:rPr lang="hr-HR" b="1" dirty="0"/>
              <a:t>, </a:t>
            </a:r>
            <a:endParaRPr lang="hr-HR" b="1" dirty="0" smtClean="0"/>
          </a:p>
          <a:p>
            <a:pPr marL="0" indent="0">
              <a:buNone/>
            </a:pPr>
            <a:r>
              <a:rPr lang="hr-HR" b="1" dirty="0" smtClean="0"/>
              <a:t>protiv </a:t>
            </a:r>
            <a:r>
              <a:rPr lang="hr-HR" b="1" dirty="0" smtClean="0"/>
              <a:t>bolesti </a:t>
            </a:r>
            <a:r>
              <a:rPr lang="hr-HR" b="1" dirty="0"/>
              <a:t>grla, </a:t>
            </a:r>
            <a:endParaRPr lang="hr-HR" b="1" dirty="0" smtClean="0"/>
          </a:p>
          <a:p>
            <a:pPr marL="0" indent="0">
              <a:buNone/>
            </a:pPr>
            <a:r>
              <a:rPr lang="hr-HR" b="1" dirty="0" smtClean="0"/>
              <a:t>protiv </a:t>
            </a:r>
            <a:r>
              <a:rPr lang="hr-HR" b="1" dirty="0" smtClean="0"/>
              <a:t>opeklina</a:t>
            </a:r>
            <a:r>
              <a:rPr lang="hr-HR" b="1" dirty="0"/>
              <a:t>, </a:t>
            </a:r>
            <a:endParaRPr lang="hr-HR" b="1" dirty="0" smtClean="0"/>
          </a:p>
          <a:p>
            <a:pPr marL="0" indent="0">
              <a:buNone/>
            </a:pPr>
            <a:r>
              <a:rPr lang="hr-HR" b="1" dirty="0" smtClean="0"/>
              <a:t>protiv proširenih vena</a:t>
            </a:r>
            <a:endParaRPr lang="hr-HR" b="1" dirty="0"/>
          </a:p>
          <a:p>
            <a:pPr marL="0" indent="0">
              <a:buNone/>
            </a:pPr>
            <a:endParaRPr lang="hr-HR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79215F-0B86-4D59-BB17-79A18A5BD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530" y="2485794"/>
            <a:ext cx="4628148" cy="280774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145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36A54B-A7C8-4B22-8E54-4B62ACDA1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hr-HR" sz="3200" b="1" dirty="0"/>
              <a:t>STABLO JABUKE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A8C33-FB18-47FA-BFBC-230C3E7CF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55" y="2336873"/>
            <a:ext cx="5981076" cy="3599316"/>
          </a:xfrm>
        </p:spPr>
        <p:txBody>
          <a:bodyPr>
            <a:normAutofit/>
          </a:bodyPr>
          <a:lstStyle/>
          <a:p>
            <a:r>
              <a:rPr lang="hr-HR" b="1" dirty="0"/>
              <a:t>jabuka raste na listopadnom drvetu</a:t>
            </a:r>
          </a:p>
          <a:p>
            <a:r>
              <a:rPr lang="hr-HR" b="1" dirty="0"/>
              <a:t>stablu treba 5 godina da bi </a:t>
            </a:r>
            <a:r>
              <a:rPr lang="hr-HR" b="1" dirty="0" smtClean="0"/>
              <a:t>dalo plod</a:t>
            </a:r>
            <a:endParaRPr lang="hr-HR" b="1" dirty="0"/>
          </a:p>
          <a:p>
            <a:r>
              <a:rPr lang="hr-HR" b="1" dirty="0"/>
              <a:t>stablo jabuke je visoko oko 3 metra (kod poljoprivrednika)</a:t>
            </a:r>
          </a:p>
          <a:p>
            <a:r>
              <a:rPr lang="hr-HR" b="1" dirty="0"/>
              <a:t>u </a:t>
            </a:r>
            <a:r>
              <a:rPr lang="hr-HR" b="1" dirty="0" smtClean="0"/>
              <a:t>šumama </a:t>
            </a:r>
            <a:r>
              <a:rPr lang="hr-HR" b="1" dirty="0"/>
              <a:t>stablo jabuke izraste do 10 metara</a:t>
            </a:r>
          </a:p>
          <a:p>
            <a:endParaRPr lang="hr-HR" b="1" dirty="0"/>
          </a:p>
          <a:p>
            <a:endParaRPr lang="hr-HR" sz="1800" dirty="0"/>
          </a:p>
          <a:p>
            <a:endParaRPr lang="hr-HR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AF6A70-59BD-4026-84B5-7DB88DBEC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0288" y="1050085"/>
            <a:ext cx="4398935" cy="4886104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013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6190E-8313-44D6-B6F0-CDE19228A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PRECI JABUKE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18A8F-D219-4A9E-9E97-54BE474F9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jabuka je </a:t>
            </a:r>
            <a:r>
              <a:rPr lang="hr-HR" dirty="0" smtClean="0"/>
              <a:t>porijeklom </a:t>
            </a:r>
            <a:r>
              <a:rPr lang="hr-HR" dirty="0"/>
              <a:t>iz plemena ruža</a:t>
            </a:r>
          </a:p>
          <a:p>
            <a:endParaRPr lang="hr-H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BECA78-8508-48D7-B9F6-10EABA21B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812" y="3429000"/>
            <a:ext cx="2712089" cy="26845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4F073F-A0D8-4B00-B525-0D60A2FA4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078" y="3533274"/>
            <a:ext cx="3190384" cy="2714709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301C748A-DB6C-4E23-AC57-241ECEFD6316}"/>
              </a:ext>
            </a:extLst>
          </p:cNvPr>
          <p:cNvSpPr/>
          <p:nvPr/>
        </p:nvSpPr>
        <p:spPr>
          <a:xfrm>
            <a:off x="4894326" y="4607942"/>
            <a:ext cx="1267326" cy="565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724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CEBFF-475F-475D-8063-DBFA15634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hr-HR" sz="3200" b="1" dirty="0"/>
              <a:t>VRSTE JABUKA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0E307-4410-4CBB-8FB0-E333F2015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02" y="2113872"/>
            <a:ext cx="6022298" cy="4744127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endParaRPr lang="hr-HR" sz="2800" dirty="0"/>
          </a:p>
          <a:p>
            <a:r>
              <a:rPr lang="hr-HR" sz="2800" dirty="0"/>
              <a:t>postoji više od </a:t>
            </a:r>
            <a:r>
              <a:rPr lang="hr-HR" sz="2800" dirty="0" smtClean="0"/>
              <a:t>8000</a:t>
            </a:r>
            <a:r>
              <a:rPr lang="hr-HR" sz="2800" dirty="0"/>
              <a:t> </a:t>
            </a:r>
            <a:r>
              <a:rPr lang="hr-HR" sz="2800" dirty="0" smtClean="0"/>
              <a:t>sorti </a:t>
            </a:r>
            <a:r>
              <a:rPr lang="hr-HR" sz="2800" dirty="0"/>
              <a:t>jabuka</a:t>
            </a:r>
          </a:p>
          <a:p>
            <a:pPr marL="0" indent="0">
              <a:buNone/>
            </a:pPr>
            <a:endParaRPr lang="hr-HR" sz="1100" dirty="0"/>
          </a:p>
          <a:p>
            <a:r>
              <a:rPr lang="hr-HR" sz="2800" dirty="0"/>
              <a:t>svih </a:t>
            </a:r>
            <a:r>
              <a:rPr lang="hr-HR" sz="2800" dirty="0" smtClean="0"/>
              <a:t>8000 vrsta jabuka </a:t>
            </a:r>
            <a:r>
              <a:rPr lang="hr-HR" sz="2800" dirty="0"/>
              <a:t>su različitog oblika</a:t>
            </a:r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r>
              <a:rPr lang="hr-HR" sz="1100" dirty="0"/>
              <a:t> </a:t>
            </a:r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r>
              <a:rPr lang="hr-HR" sz="1100" dirty="0"/>
              <a:t>       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3A288A-A31E-4ABE-8D82-C256F6DE6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0584" y="753228"/>
            <a:ext cx="5306518" cy="557262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530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75D97-E475-4702-A492-D7A308ACF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POSLOVICE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AB177-B264-46DA-B3E7-BFA7724F6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3946"/>
            <a:ext cx="12192000" cy="4874053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 </a:t>
            </a:r>
          </a:p>
          <a:p>
            <a:pPr marL="0" indent="0">
              <a:buNone/>
            </a:pPr>
            <a:r>
              <a:rPr lang="hr-HR" dirty="0"/>
              <a:t>- </a:t>
            </a:r>
            <a:r>
              <a:rPr lang="hr-HR" b="1" dirty="0"/>
              <a:t>Jedna jabuka na dan tjera liječnika iz kuće van.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>
                <a:solidFill>
                  <a:srgbClr val="FFFF00"/>
                </a:solidFill>
              </a:rPr>
              <a:t>To </a:t>
            </a:r>
            <a:r>
              <a:rPr lang="hr-HR" dirty="0">
                <a:solidFill>
                  <a:srgbClr val="FFFF00"/>
                </a:solidFill>
              </a:rPr>
              <a:t>znači da ako pojedeš jednu jabuku na </a:t>
            </a:r>
            <a:r>
              <a:rPr lang="hr-HR" dirty="0" smtClean="0">
                <a:solidFill>
                  <a:srgbClr val="FFFF00"/>
                </a:solidFill>
              </a:rPr>
              <a:t>dan, nećeš </a:t>
            </a:r>
            <a:r>
              <a:rPr lang="hr-HR" dirty="0">
                <a:solidFill>
                  <a:srgbClr val="FFFF00"/>
                </a:solidFill>
              </a:rPr>
              <a:t>biti bolestan pa ti neće trebati</a:t>
            </a:r>
          </a:p>
          <a:p>
            <a:pPr marL="0" indent="0">
              <a:buNone/>
            </a:pPr>
            <a:r>
              <a:rPr lang="hr-HR" dirty="0">
                <a:solidFill>
                  <a:srgbClr val="FFFF00"/>
                </a:solidFill>
              </a:rPr>
              <a:t> liječnik.</a:t>
            </a:r>
          </a:p>
          <a:p>
            <a:pPr marL="0" indent="0">
              <a:buNone/>
            </a:pPr>
            <a:r>
              <a:rPr lang="hr-HR" dirty="0"/>
              <a:t> - </a:t>
            </a:r>
            <a:r>
              <a:rPr lang="hr-HR" b="1" dirty="0"/>
              <a:t>Pojedi jednu jabuku prije spavanja pa će liječnik kruha prositi.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>
                <a:solidFill>
                  <a:srgbClr val="FFFF00"/>
                </a:solidFill>
              </a:rPr>
              <a:t>To znači </a:t>
            </a:r>
            <a:r>
              <a:rPr lang="hr-HR" dirty="0" smtClean="0">
                <a:solidFill>
                  <a:srgbClr val="FFFF00"/>
                </a:solidFill>
              </a:rPr>
              <a:t>da </a:t>
            </a:r>
            <a:r>
              <a:rPr lang="hr-HR" dirty="0" smtClean="0">
                <a:solidFill>
                  <a:srgbClr val="FFFF00"/>
                </a:solidFill>
              </a:rPr>
              <a:t>liječnik </a:t>
            </a:r>
            <a:r>
              <a:rPr lang="hr-HR" dirty="0">
                <a:solidFill>
                  <a:srgbClr val="FFFF00"/>
                </a:solidFill>
              </a:rPr>
              <a:t>neće </a:t>
            </a:r>
            <a:r>
              <a:rPr lang="hr-HR" dirty="0" smtClean="0">
                <a:solidFill>
                  <a:srgbClr val="FFFF00"/>
                </a:solidFill>
              </a:rPr>
              <a:t>imati </a:t>
            </a:r>
            <a:r>
              <a:rPr lang="hr-HR" dirty="0">
                <a:solidFill>
                  <a:srgbClr val="FFFF00"/>
                </a:solidFill>
              </a:rPr>
              <a:t>novca za kruh jer neće imat koga liječiti.</a:t>
            </a:r>
          </a:p>
          <a:p>
            <a:pPr marL="0" indent="0">
              <a:buNone/>
            </a:pPr>
            <a:r>
              <a:rPr lang="hr-HR" dirty="0"/>
              <a:t> - </a:t>
            </a:r>
            <a:r>
              <a:rPr lang="hr-HR" b="1" dirty="0"/>
              <a:t>Jabuka ne pada daleko od stabla.</a:t>
            </a:r>
          </a:p>
          <a:p>
            <a:pPr marL="0" indent="0">
              <a:buNone/>
            </a:pPr>
            <a:r>
              <a:rPr lang="hr-HR" b="1" dirty="0"/>
              <a:t> </a:t>
            </a:r>
            <a:r>
              <a:rPr lang="hr-HR" dirty="0">
                <a:solidFill>
                  <a:srgbClr val="FFFF00"/>
                </a:solidFill>
              </a:rPr>
              <a:t>To znači da, na primjer, sin jako </a:t>
            </a:r>
            <a:r>
              <a:rPr lang="hr-HR" dirty="0" smtClean="0">
                <a:solidFill>
                  <a:srgbClr val="FFFF00"/>
                </a:solidFill>
              </a:rPr>
              <a:t>sliči </a:t>
            </a:r>
            <a:r>
              <a:rPr lang="hr-HR" dirty="0">
                <a:solidFill>
                  <a:srgbClr val="FFFF00"/>
                </a:solidFill>
              </a:rPr>
              <a:t>na oca i majku.</a:t>
            </a:r>
          </a:p>
          <a:p>
            <a:pPr marL="0" indent="0">
              <a:buNone/>
            </a:pPr>
            <a:r>
              <a:rPr lang="hr-HR" b="1" dirty="0"/>
              <a:t> </a:t>
            </a:r>
          </a:p>
          <a:p>
            <a:pPr marL="0" indent="0">
              <a:buNone/>
            </a:pPr>
            <a:r>
              <a:rPr lang="hr-HR" dirty="0"/>
              <a:t>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683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398</Words>
  <Application>Microsoft Office PowerPoint</Application>
  <PresentationFormat>Široki zaslon</PresentationFormat>
  <Paragraphs>100</Paragraphs>
  <Slides>25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25</vt:i4>
      </vt:variant>
    </vt:vector>
  </HeadingPairs>
  <TitlesOfParts>
    <vt:vector size="30" baseType="lpstr">
      <vt:lpstr>Arial</vt:lpstr>
      <vt:lpstr>Calibri</vt:lpstr>
      <vt:lpstr>Trebuchet MS</vt:lpstr>
      <vt:lpstr>Berlin</vt:lpstr>
      <vt:lpstr>Tema sustava Office</vt:lpstr>
      <vt:lpstr> DAN JABUKA 20.10.   </vt:lpstr>
      <vt:lpstr>SADRŽAJ</vt:lpstr>
      <vt:lpstr>HRANJIVOST JABUKE</vt:lpstr>
      <vt:lpstr>IZGLED</vt:lpstr>
      <vt:lpstr>JABUKA = ZDRAVLJE</vt:lpstr>
      <vt:lpstr>STABLO JABUKE</vt:lpstr>
      <vt:lpstr>PRECI JABUKE</vt:lpstr>
      <vt:lpstr>VRSTE JABUKA</vt:lpstr>
      <vt:lpstr>POSLOVICE</vt:lpstr>
      <vt:lpstr>ZAKLJUČAK</vt:lpstr>
      <vt:lpstr>PITANJA NA KRAJU</vt:lpstr>
      <vt:lpstr>ZORIĆEV   JABUČNI  SOK</vt:lpstr>
      <vt:lpstr>U NAŠEM VOĆNJAKU</vt:lpstr>
      <vt:lpstr>SKUPLJAMO</vt:lpstr>
      <vt:lpstr>BEREMO</vt:lpstr>
      <vt:lpstr>ČISTIMO</vt:lpstr>
      <vt:lpstr>PEREMO</vt:lpstr>
      <vt:lpstr>REŽEMO</vt:lpstr>
      <vt:lpstr>DROBIMO</vt:lpstr>
      <vt:lpstr>PREŠAMO</vt:lpstr>
      <vt:lpstr>PREŠAMO</vt:lpstr>
      <vt:lpstr>MLJAC, CURI SOK!</vt:lpstr>
      <vt:lpstr>SLAVIMO</vt:lpstr>
      <vt:lpstr>SOK ZA VAS</vt:lpstr>
      <vt:lpstr>UZDRAVLJE!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DAN JABUKA 20.10.   </dc:title>
  <dc:creator>Zeljko</dc:creator>
  <cp:lastModifiedBy>Windows korisnik</cp:lastModifiedBy>
  <cp:revision>17</cp:revision>
  <dcterms:created xsi:type="dcterms:W3CDTF">2018-10-16T20:08:27Z</dcterms:created>
  <dcterms:modified xsi:type="dcterms:W3CDTF">2018-10-23T14:48:20Z</dcterms:modified>
</cp:coreProperties>
</file>