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8" r:id="rId4"/>
    <p:sldId id="263" r:id="rId5"/>
    <p:sldId id="266" r:id="rId6"/>
    <p:sldId id="264" r:id="rId7"/>
    <p:sldId id="265" r:id="rId8"/>
    <p:sldId id="259" r:id="rId9"/>
    <p:sldId id="271" r:id="rId10"/>
    <p:sldId id="260" r:id="rId11"/>
    <p:sldId id="261" r:id="rId12"/>
    <p:sldId id="269" r:id="rId13"/>
    <p:sldId id="262" r:id="rId14"/>
    <p:sldId id="274" r:id="rId15"/>
    <p:sldId id="267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66"/>
    <a:srgbClr val="993300"/>
    <a:srgbClr val="009900"/>
    <a:srgbClr val="66FF33"/>
    <a:srgbClr val="FF9900"/>
    <a:srgbClr val="000000"/>
    <a:srgbClr val="008000"/>
    <a:srgbClr val="00FF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3" autoAdjust="0"/>
  </p:normalViewPr>
  <p:slideViewPr>
    <p:cSldViewPr>
      <p:cViewPr varScale="1">
        <p:scale>
          <a:sx n="87" d="100"/>
          <a:sy n="87" d="100"/>
        </p:scale>
        <p:origin x="9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FCCF-7D75-4E79-89E9-79421F681F33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7885-3047-4BA8-9FFD-29A94D833D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FCCF-7D75-4E79-89E9-79421F681F33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7885-3047-4BA8-9FFD-29A94D833D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FCCF-7D75-4E79-89E9-79421F681F33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7885-3047-4BA8-9FFD-29A94D833D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6847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9866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5928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508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8298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9513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469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448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FCCF-7D75-4E79-89E9-79421F681F33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7885-3047-4BA8-9FFD-29A94D833D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4346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1278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01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FCCF-7D75-4E79-89E9-79421F681F33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7885-3047-4BA8-9FFD-29A94D833D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FCCF-7D75-4E79-89E9-79421F681F33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7885-3047-4BA8-9FFD-29A94D833D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FCCF-7D75-4E79-89E9-79421F681F33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7885-3047-4BA8-9FFD-29A94D833D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FCCF-7D75-4E79-89E9-79421F681F33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7885-3047-4BA8-9FFD-29A94D833D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FCCF-7D75-4E79-89E9-79421F681F33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7885-3047-4BA8-9FFD-29A94D833D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FCCF-7D75-4E79-89E9-79421F681F33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7885-3047-4BA8-9FFD-29A94D833D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FCCF-7D75-4E79-89E9-79421F681F33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627885-3047-4BA8-9FFD-29A94D833DD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CCFCCF-7D75-4E79-89E9-79421F681F33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627885-3047-4BA8-9FFD-29A94D833DDA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724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85"/>
            <a:ext cx="9167566" cy="68404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28794" y="1371600"/>
            <a:ext cx="5786478" cy="914392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rgbClr val="FFFF66"/>
                </a:solidFill>
              </a:rPr>
              <a:t>DAN JABUKA  </a:t>
            </a:r>
            <a:endParaRPr lang="hr-HR" dirty="0">
              <a:solidFill>
                <a:srgbClr val="FFFF66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000496" y="2714620"/>
            <a:ext cx="4500594" cy="1071570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Karlo Starčević, 4.c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r>
              <a:rPr lang="hr-HR" dirty="0" smtClean="0"/>
              <a:t>	</a:t>
            </a:r>
            <a:r>
              <a:rPr lang="hr-HR" dirty="0" smtClean="0">
                <a:solidFill>
                  <a:srgbClr val="FF0000"/>
                </a:solidFill>
              </a:rPr>
              <a:t>KOZMETIKA OD JABUKE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šampon</a:t>
            </a:r>
          </a:p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gel za tuširanje</a:t>
            </a:r>
          </a:p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pasta za zube</a:t>
            </a:r>
          </a:p>
          <a:p>
            <a:r>
              <a:rPr lang="hr-HR" dirty="0" err="1" smtClean="0">
                <a:solidFill>
                  <a:schemeClr val="accent6">
                    <a:lumMod val="50000"/>
                  </a:schemeClr>
                </a:solidFill>
              </a:rPr>
              <a:t>labelo</a:t>
            </a:r>
            <a:endParaRPr lang="hr-HR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mlijeko za tijelo</a:t>
            </a:r>
          </a:p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krema</a:t>
            </a:r>
            <a:endParaRPr lang="hr-HR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2" name="Rezervirano mjesto sadržaja 11" descr="Image result for kozmetika od jabuk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500570"/>
            <a:ext cx="2057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lika 12" descr="C:\Users\Josip\Desktop\New folder\NATURALIUM-JABUKA-_845613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214950"/>
            <a:ext cx="22121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13" descr="Image result for kozmetika od jabuk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143248"/>
            <a:ext cx="2142490" cy="214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Slika 14" descr="Image result for pasta za zube od jabuk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2214554"/>
            <a:ext cx="1785918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mage result for kozmetika od jabuk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2000240"/>
            <a:ext cx="1547715" cy="1500198"/>
          </a:xfrm>
          <a:prstGeom prst="rect">
            <a:avLst/>
          </a:prstGeom>
          <a:noFill/>
        </p:spPr>
      </p:pic>
      <p:pic>
        <p:nvPicPr>
          <p:cNvPr id="2054" name="Picture 6" descr="Image result for kozmetika od jabuk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357694"/>
            <a:ext cx="885819" cy="1331149"/>
          </a:xfrm>
          <a:prstGeom prst="rect">
            <a:avLst/>
          </a:prstGeom>
          <a:noFill/>
        </p:spPr>
      </p:pic>
      <p:pic>
        <p:nvPicPr>
          <p:cNvPr id="2056" name="Picture 8" descr="Image result for kozmetika od jabuk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1071546"/>
            <a:ext cx="1357322" cy="928694"/>
          </a:xfrm>
          <a:prstGeom prst="rect">
            <a:avLst/>
          </a:prstGeom>
          <a:noFill/>
        </p:spPr>
      </p:pic>
      <p:pic>
        <p:nvPicPr>
          <p:cNvPr id="2058" name="Picture 10" descr="Image result for kozmetika od jabuk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1500174"/>
            <a:ext cx="1309685" cy="145256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UMJETNOST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serbianaart.rs/sr/images/98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192" y="4071942"/>
            <a:ext cx="3024436" cy="269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serbianaart.rs/sr/images/126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691075"/>
            <a:ext cx="3143272" cy="253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serbianaart.com/sr/images/144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0816" y="744375"/>
            <a:ext cx="2814522" cy="225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www.serbianaart.rs/sr/images/189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264197"/>
            <a:ext cx="2428892" cy="172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KNJIŽEVNOST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786057"/>
            <a:ext cx="4038600" cy="3568867"/>
          </a:xfrm>
        </p:spPr>
        <p:txBody>
          <a:bodyPr/>
          <a:lstStyle/>
          <a:p>
            <a:r>
              <a:rPr lang="hr-HR" dirty="0" smtClean="0">
                <a:solidFill>
                  <a:srgbClr val="008000"/>
                </a:solidFill>
              </a:rPr>
              <a:t>Bajke (Snjeguljica…)</a:t>
            </a:r>
          </a:p>
          <a:p>
            <a:r>
              <a:rPr lang="hr-HR" dirty="0" smtClean="0">
                <a:solidFill>
                  <a:srgbClr val="008000"/>
                </a:solidFill>
              </a:rPr>
              <a:t>Priče</a:t>
            </a:r>
          </a:p>
          <a:p>
            <a:r>
              <a:rPr lang="hr-HR" dirty="0" smtClean="0">
                <a:solidFill>
                  <a:srgbClr val="008000"/>
                </a:solidFill>
              </a:rPr>
              <a:t>Pjesme</a:t>
            </a:r>
          </a:p>
          <a:p>
            <a:r>
              <a:rPr lang="hr-HR" dirty="0" smtClean="0">
                <a:solidFill>
                  <a:srgbClr val="008000"/>
                </a:solidFill>
              </a:rPr>
              <a:t>Mudre izreke</a:t>
            </a:r>
            <a:endParaRPr lang="hr-HR" dirty="0">
              <a:solidFill>
                <a:srgbClr val="008000"/>
              </a:solidFill>
            </a:endParaRPr>
          </a:p>
        </p:txBody>
      </p:sp>
      <p:pic>
        <p:nvPicPr>
          <p:cNvPr id="5" name="Rezervirano mjesto sadržaja 4" descr="http://os-srinjine.skole.hr/upload/os-srinjine/images/newsimg/52/Image/zadruga%20+%20knji%C5%BEnica%20044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714620"/>
            <a:ext cx="18424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Image result for knjige o jabuc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85860"/>
            <a:ext cx="129478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Image result for knjige o jabuc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285728"/>
            <a:ext cx="188497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Related 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286256"/>
            <a:ext cx="2428892" cy="171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https://www.abrakadabra.com/medias/KORA-OD-JABUKE-2.jpg?context=bWFzdGVyfGltYWdlc3w2MDI0OHxpbWFnZS9qcGVnfGltYWdlcy9oOTgvaDNmLzkwNzkzNzAwMjI5NDIuanBnfGYxMGZmOGQzOTkxNjBlMGQwNTIzYTQzOTQ4MWNjZjIxNDY3YTNhYTc0OTc3MWUyODgzYTQzZTJhYTM0NGQ0YzI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5" y="3143247"/>
            <a:ext cx="1500198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Josip\Desktop\jabuka\images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357166"/>
            <a:ext cx="1359374" cy="11429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hr-HR" sz="4800" dirty="0" smtClean="0">
                <a:solidFill>
                  <a:srgbClr val="FF0000"/>
                </a:solidFill>
              </a:rPr>
              <a:t>PJESMICE, BROJALICE, PRIČE</a:t>
            </a:r>
            <a:endParaRPr lang="hr-HR" sz="48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4214842" cy="51405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r-HR" dirty="0">
                <a:solidFill>
                  <a:srgbClr val="FF9900"/>
                </a:solidFill>
              </a:rPr>
              <a:t> </a:t>
            </a:r>
            <a:r>
              <a:rPr lang="hr-HR" dirty="0" smtClean="0">
                <a:solidFill>
                  <a:srgbClr val="FF9900"/>
                </a:solidFill>
              </a:rPr>
              <a:t>    V</a:t>
            </a:r>
            <a:r>
              <a:rPr lang="hr-HR" dirty="0" smtClean="0">
                <a:solidFill>
                  <a:srgbClr val="FF9900"/>
                </a:solidFill>
              </a:rPr>
              <a:t>oće </a:t>
            </a:r>
            <a:r>
              <a:rPr lang="hr-HR" dirty="0" smtClean="0">
                <a:solidFill>
                  <a:srgbClr val="FF9900"/>
                </a:solidFill>
              </a:rPr>
              <a:t>voće, jede ga tko </a:t>
            </a:r>
            <a:r>
              <a:rPr lang="hr-HR" dirty="0" smtClean="0">
                <a:solidFill>
                  <a:srgbClr val="FF9900"/>
                </a:solidFill>
              </a:rPr>
              <a:t>hoće,</a:t>
            </a:r>
            <a:r>
              <a:rPr lang="hr-HR" dirty="0" smtClean="0">
                <a:solidFill>
                  <a:srgbClr val="FF9900"/>
                </a:solidFill>
              </a:rPr>
              <a:t/>
            </a:r>
            <a:br>
              <a:rPr lang="hr-HR" dirty="0" smtClean="0">
                <a:solidFill>
                  <a:srgbClr val="FF9900"/>
                </a:solidFill>
              </a:rPr>
            </a:br>
            <a:r>
              <a:rPr lang="hr-HR" dirty="0" smtClean="0">
                <a:solidFill>
                  <a:srgbClr val="FF9900"/>
                </a:solidFill>
              </a:rPr>
              <a:t>jabuka </a:t>
            </a:r>
            <a:r>
              <a:rPr lang="hr-HR" dirty="0" smtClean="0">
                <a:solidFill>
                  <a:srgbClr val="FF9900"/>
                </a:solidFill>
              </a:rPr>
              <a:t>je zdrava, poslastica </a:t>
            </a:r>
            <a:r>
              <a:rPr lang="hr-HR" dirty="0" smtClean="0">
                <a:solidFill>
                  <a:srgbClr val="FF9900"/>
                </a:solidFill>
              </a:rPr>
              <a:t>prava.</a:t>
            </a:r>
            <a:r>
              <a:rPr lang="hr-HR" dirty="0" smtClean="0">
                <a:solidFill>
                  <a:srgbClr val="FF9900"/>
                </a:solidFill>
              </a:rPr>
              <a:t/>
            </a:r>
            <a:br>
              <a:rPr lang="hr-HR" dirty="0" smtClean="0">
                <a:solidFill>
                  <a:srgbClr val="FF9900"/>
                </a:solidFill>
              </a:rPr>
            </a:br>
            <a:r>
              <a:rPr lang="hr-HR" dirty="0" smtClean="0">
                <a:solidFill>
                  <a:srgbClr val="FF9900"/>
                </a:solidFill>
              </a:rPr>
              <a:t>Naranča </a:t>
            </a:r>
            <a:r>
              <a:rPr lang="hr-HR" dirty="0" smtClean="0">
                <a:solidFill>
                  <a:srgbClr val="FF9900"/>
                </a:solidFill>
              </a:rPr>
              <a:t>i limun i jedna </a:t>
            </a:r>
            <a:r>
              <a:rPr lang="hr-HR" dirty="0" smtClean="0">
                <a:solidFill>
                  <a:srgbClr val="FF9900"/>
                </a:solidFill>
              </a:rPr>
              <a:t>banana,</a:t>
            </a:r>
            <a:r>
              <a:rPr lang="hr-HR" dirty="0" smtClean="0">
                <a:solidFill>
                  <a:srgbClr val="FF9900"/>
                </a:solidFill>
              </a:rPr>
              <a:t/>
            </a:r>
            <a:br>
              <a:rPr lang="hr-HR" dirty="0" smtClean="0">
                <a:solidFill>
                  <a:srgbClr val="FF9900"/>
                </a:solidFill>
              </a:rPr>
            </a:br>
            <a:r>
              <a:rPr lang="hr-HR" dirty="0" smtClean="0">
                <a:solidFill>
                  <a:srgbClr val="FF9900"/>
                </a:solidFill>
              </a:rPr>
              <a:t>puni vitamina, prava su </a:t>
            </a:r>
            <a:r>
              <a:rPr lang="hr-HR" dirty="0" smtClean="0">
                <a:solidFill>
                  <a:srgbClr val="FF9900"/>
                </a:solidFill>
              </a:rPr>
              <a:t>hrana</a:t>
            </a:r>
            <a:endParaRPr lang="hr-HR" dirty="0" smtClean="0">
              <a:solidFill>
                <a:srgbClr val="FF9900"/>
              </a:solidFill>
            </a:endParaRPr>
          </a:p>
          <a:p>
            <a:endParaRPr lang="hr-HR" dirty="0" smtClean="0">
              <a:solidFill>
                <a:srgbClr val="FF9900"/>
              </a:solidFill>
            </a:endParaRPr>
          </a:p>
          <a:p>
            <a:endParaRPr lang="hr-HR" dirty="0" smtClean="0">
              <a:solidFill>
                <a:srgbClr val="FF9900"/>
              </a:solidFill>
            </a:endParaRPr>
          </a:p>
          <a:p>
            <a:pPr fontAlgn="base">
              <a:buNone/>
            </a:pPr>
            <a:r>
              <a:rPr lang="hr-HR" dirty="0" smtClean="0"/>
              <a:t> </a:t>
            </a:r>
          </a:p>
          <a:p>
            <a:pPr fontAlgn="base">
              <a:buNone/>
            </a:pPr>
            <a:r>
              <a:rPr lang="hr-HR" sz="2300" dirty="0" smtClean="0">
                <a:solidFill>
                  <a:srgbClr val="993300"/>
                </a:solidFill>
              </a:rPr>
              <a:t> </a:t>
            </a:r>
          </a:p>
          <a:p>
            <a:pPr fontAlgn="base">
              <a:buNone/>
            </a:pPr>
            <a:endParaRPr lang="hr-HR" sz="2300" dirty="0" smtClean="0">
              <a:solidFill>
                <a:srgbClr val="993300"/>
              </a:solidFill>
            </a:endParaRPr>
          </a:p>
          <a:p>
            <a:pPr fontAlgn="base">
              <a:buNone/>
            </a:pPr>
            <a:endParaRPr lang="hr-HR" sz="2300" dirty="0" smtClean="0">
              <a:solidFill>
                <a:srgbClr val="993300"/>
              </a:solidFill>
            </a:endParaRPr>
          </a:p>
          <a:p>
            <a:pPr fontAlgn="base">
              <a:buNone/>
            </a:pPr>
            <a:endParaRPr lang="hr-HR" sz="2300" dirty="0" smtClean="0">
              <a:solidFill>
                <a:srgbClr val="993300"/>
              </a:solidFill>
            </a:endParaRPr>
          </a:p>
          <a:p>
            <a:pPr fontAlgn="base">
              <a:buNone/>
            </a:pPr>
            <a:r>
              <a:rPr lang="hr-HR" sz="2300" dirty="0" smtClean="0">
                <a:solidFill>
                  <a:srgbClr val="993300"/>
                </a:solidFill>
              </a:rPr>
              <a:t>Jabučice crvena</a:t>
            </a:r>
          </a:p>
          <a:p>
            <a:pPr fontAlgn="base">
              <a:buNone/>
            </a:pPr>
            <a:r>
              <a:rPr lang="hr-HR" sz="2300" dirty="0" smtClean="0">
                <a:solidFill>
                  <a:srgbClr val="993300"/>
                </a:solidFill>
              </a:rPr>
              <a:t>na visokoj grani,</a:t>
            </a:r>
          </a:p>
          <a:p>
            <a:pPr fontAlgn="base">
              <a:buNone/>
            </a:pPr>
            <a:r>
              <a:rPr lang="hr-HR" sz="2300" dirty="0" smtClean="0">
                <a:solidFill>
                  <a:srgbClr val="993300"/>
                </a:solidFill>
              </a:rPr>
              <a:t>hajde, </a:t>
            </a:r>
            <a:r>
              <a:rPr lang="hr-HR" sz="2300" dirty="0" smtClean="0">
                <a:solidFill>
                  <a:srgbClr val="993300"/>
                </a:solidFill>
              </a:rPr>
              <a:t>hajde, </a:t>
            </a:r>
            <a:r>
              <a:rPr lang="hr-HR" sz="2300" dirty="0" smtClean="0">
                <a:solidFill>
                  <a:srgbClr val="993300"/>
                </a:solidFill>
              </a:rPr>
              <a:t>jabuko,</a:t>
            </a:r>
          </a:p>
          <a:p>
            <a:pPr fontAlgn="base">
              <a:buNone/>
            </a:pPr>
            <a:r>
              <a:rPr lang="hr-HR" sz="2300" dirty="0" smtClean="0">
                <a:solidFill>
                  <a:srgbClr val="993300"/>
                </a:solidFill>
              </a:rPr>
              <a:t>daj na zemlju padni.</a:t>
            </a:r>
          </a:p>
          <a:p>
            <a:pPr fontAlgn="base">
              <a:buNone/>
            </a:pPr>
            <a:r>
              <a:rPr lang="hr-HR" sz="2300" dirty="0" smtClean="0">
                <a:solidFill>
                  <a:srgbClr val="993300"/>
                </a:solidFill>
              </a:rPr>
              <a:t> </a:t>
            </a:r>
          </a:p>
          <a:p>
            <a:pPr fontAlgn="base">
              <a:buNone/>
            </a:pPr>
            <a:r>
              <a:rPr lang="hr-HR" sz="2300" dirty="0" smtClean="0">
                <a:solidFill>
                  <a:srgbClr val="993300"/>
                </a:solidFill>
              </a:rPr>
              <a:t>Ti visoko, mala ja,</a:t>
            </a:r>
          </a:p>
          <a:p>
            <a:pPr fontAlgn="base">
              <a:buNone/>
            </a:pPr>
            <a:r>
              <a:rPr lang="hr-HR" sz="2300" dirty="0" smtClean="0">
                <a:solidFill>
                  <a:srgbClr val="993300"/>
                </a:solidFill>
              </a:rPr>
              <a:t>zar to nije </a:t>
            </a:r>
            <a:r>
              <a:rPr lang="hr-HR" sz="2300" dirty="0" smtClean="0">
                <a:solidFill>
                  <a:srgbClr val="993300"/>
                </a:solidFill>
              </a:rPr>
              <a:t>šala?</a:t>
            </a:r>
            <a:endParaRPr lang="hr-HR" sz="2300" dirty="0" smtClean="0">
              <a:solidFill>
                <a:srgbClr val="993300"/>
              </a:solidFill>
            </a:endParaRPr>
          </a:p>
          <a:p>
            <a:pPr fontAlgn="base">
              <a:buNone/>
            </a:pPr>
            <a:r>
              <a:rPr lang="hr-HR" sz="2300" dirty="0" smtClean="0">
                <a:solidFill>
                  <a:srgbClr val="993300"/>
                </a:solidFill>
              </a:rPr>
              <a:t>A da puhne vjetrić sad,</a:t>
            </a:r>
          </a:p>
          <a:p>
            <a:pPr fontAlgn="base">
              <a:buNone/>
            </a:pPr>
            <a:r>
              <a:rPr lang="hr-HR" sz="2300" dirty="0" smtClean="0">
                <a:solidFill>
                  <a:srgbClr val="993300"/>
                </a:solidFill>
              </a:rPr>
              <a:t>ja bih te ubrala.</a:t>
            </a:r>
          </a:p>
          <a:p>
            <a:endParaRPr lang="hr-HR" dirty="0">
              <a:solidFill>
                <a:srgbClr val="FF9900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214553"/>
            <a:ext cx="4038600" cy="4357719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hr-HR" b="1" dirty="0" smtClean="0">
                <a:solidFill>
                  <a:srgbClr val="009900"/>
                </a:solidFill>
              </a:rPr>
              <a:t>Umišljene jabuke</a:t>
            </a:r>
          </a:p>
          <a:p>
            <a:pPr fontAlgn="base">
              <a:buNone/>
            </a:pPr>
            <a:r>
              <a:rPr lang="vi-VN" dirty="0" smtClean="0">
                <a:solidFill>
                  <a:srgbClr val="009900"/>
                </a:solidFill>
              </a:rPr>
              <a:t>Tri se jabuke naguravale u </a:t>
            </a:r>
            <a:r>
              <a:rPr lang="vi-VN" dirty="0" smtClean="0">
                <a:solidFill>
                  <a:srgbClr val="009900"/>
                </a:solidFill>
              </a:rPr>
              <a:t>jednoj</a:t>
            </a:r>
            <a:r>
              <a:rPr lang="hr-HR" dirty="0" smtClean="0">
                <a:solidFill>
                  <a:srgbClr val="009900"/>
                </a:solidFill>
              </a:rPr>
              <a:t> s</a:t>
            </a:r>
            <a:r>
              <a:rPr lang="vi-VN" dirty="0" smtClean="0">
                <a:solidFill>
                  <a:srgbClr val="009900"/>
                </a:solidFill>
              </a:rPr>
              <a:t>taklenoj </a:t>
            </a:r>
            <a:r>
              <a:rPr lang="vi-VN" dirty="0" smtClean="0">
                <a:solidFill>
                  <a:srgbClr val="009900"/>
                </a:solidFill>
              </a:rPr>
              <a:t>zdjeli na stolu.</a:t>
            </a:r>
          </a:p>
          <a:p>
            <a:pPr fontAlgn="base">
              <a:buNone/>
            </a:pPr>
            <a:r>
              <a:rPr lang="vi-VN" dirty="0" smtClean="0">
                <a:solidFill>
                  <a:srgbClr val="009900"/>
                </a:solidFill>
              </a:rPr>
              <a:t>–   Ja sam najljepša, žutim se kao </a:t>
            </a:r>
            <a:r>
              <a:rPr lang="vi-VN" dirty="0" smtClean="0">
                <a:solidFill>
                  <a:srgbClr val="009900"/>
                </a:solidFill>
              </a:rPr>
              <a:t>sunce</a:t>
            </a:r>
            <a:r>
              <a:rPr lang="hr-HR" dirty="0" smtClean="0">
                <a:solidFill>
                  <a:srgbClr val="009900"/>
                </a:solidFill>
              </a:rPr>
              <a:t> – </a:t>
            </a:r>
            <a:r>
              <a:rPr lang="vi-VN" dirty="0" smtClean="0">
                <a:solidFill>
                  <a:srgbClr val="009900"/>
                </a:solidFill>
              </a:rPr>
              <a:t> </a:t>
            </a:r>
            <a:r>
              <a:rPr lang="vi-VN" dirty="0" smtClean="0">
                <a:solidFill>
                  <a:srgbClr val="009900"/>
                </a:solidFill>
              </a:rPr>
              <a:t>reče prva.</a:t>
            </a:r>
          </a:p>
          <a:p>
            <a:pPr fontAlgn="base">
              <a:buNone/>
            </a:pPr>
            <a:r>
              <a:rPr lang="vi-VN" dirty="0" smtClean="0">
                <a:solidFill>
                  <a:srgbClr val="009900"/>
                </a:solidFill>
              </a:rPr>
              <a:t>–   Pogledaj mene. Još sam ogrnuta zelenom haljinom </a:t>
            </a:r>
            <a:r>
              <a:rPr lang="vi-VN" dirty="0" smtClean="0">
                <a:solidFill>
                  <a:srgbClr val="009900"/>
                </a:solidFill>
              </a:rPr>
              <a:t>proljeća</a:t>
            </a:r>
            <a:r>
              <a:rPr lang="hr-HR" dirty="0" smtClean="0">
                <a:solidFill>
                  <a:srgbClr val="009900"/>
                </a:solidFill>
              </a:rPr>
              <a:t> – </a:t>
            </a:r>
            <a:r>
              <a:rPr lang="vi-VN" dirty="0" smtClean="0">
                <a:solidFill>
                  <a:srgbClr val="009900"/>
                </a:solidFill>
              </a:rPr>
              <a:t>uskoči </a:t>
            </a:r>
            <a:r>
              <a:rPr lang="vi-VN" dirty="0" smtClean="0">
                <a:solidFill>
                  <a:srgbClr val="009900"/>
                </a:solidFill>
              </a:rPr>
              <a:t>druga.</a:t>
            </a:r>
          </a:p>
          <a:p>
            <a:pPr fontAlgn="base">
              <a:buNone/>
            </a:pPr>
            <a:r>
              <a:rPr lang="vi-VN" dirty="0" smtClean="0">
                <a:solidFill>
                  <a:srgbClr val="009900"/>
                </a:solidFill>
              </a:rPr>
              <a:t>–   Što se toliko nadmećete? Pogledajte moje rumenilo. Pucam od zdravlja i </a:t>
            </a:r>
            <a:r>
              <a:rPr lang="vi-VN" dirty="0" smtClean="0">
                <a:solidFill>
                  <a:srgbClr val="009900"/>
                </a:solidFill>
              </a:rPr>
              <a:t>sočnosti</a:t>
            </a:r>
            <a:r>
              <a:rPr lang="hr-HR" dirty="0" smtClean="0">
                <a:solidFill>
                  <a:srgbClr val="009900"/>
                </a:solidFill>
              </a:rPr>
              <a:t> – </a:t>
            </a:r>
            <a:r>
              <a:rPr lang="vi-VN" dirty="0" smtClean="0">
                <a:solidFill>
                  <a:srgbClr val="009900"/>
                </a:solidFill>
              </a:rPr>
              <a:t>bahato </a:t>
            </a:r>
            <a:r>
              <a:rPr lang="vi-VN" dirty="0" smtClean="0">
                <a:solidFill>
                  <a:srgbClr val="009900"/>
                </a:solidFill>
              </a:rPr>
              <a:t>će treća jabuka.</a:t>
            </a:r>
          </a:p>
          <a:p>
            <a:pPr fontAlgn="base">
              <a:buNone/>
            </a:pPr>
            <a:r>
              <a:rPr lang="vi-VN" dirty="0" smtClean="0">
                <a:solidFill>
                  <a:srgbClr val="009900"/>
                </a:solidFill>
              </a:rPr>
              <a:t>Uto se s igrališta vratio Marko. Opere ruke i priđe zdjeli. Prsti su mu neodlučno lebdjeli iznad jabuka.</a:t>
            </a:r>
          </a:p>
          <a:p>
            <a:pPr fontAlgn="base">
              <a:buNone/>
            </a:pPr>
            <a:r>
              <a:rPr lang="vi-VN" dirty="0" smtClean="0">
                <a:solidFill>
                  <a:srgbClr val="009900"/>
                </a:solidFill>
              </a:rPr>
              <a:t>–   Lijepe su sve </a:t>
            </a:r>
            <a:r>
              <a:rPr lang="vi-VN" dirty="0" smtClean="0">
                <a:solidFill>
                  <a:srgbClr val="009900"/>
                </a:solidFill>
              </a:rPr>
              <a:t>tri</a:t>
            </a:r>
            <a:r>
              <a:rPr lang="hr-HR" dirty="0" smtClean="0">
                <a:solidFill>
                  <a:srgbClr val="009900"/>
                </a:solidFill>
              </a:rPr>
              <a:t> –</a:t>
            </a:r>
            <a:r>
              <a:rPr lang="vi-VN" dirty="0" smtClean="0">
                <a:solidFill>
                  <a:srgbClr val="009900"/>
                </a:solidFill>
              </a:rPr>
              <a:t> </a:t>
            </a:r>
            <a:r>
              <a:rPr lang="vi-VN" dirty="0" smtClean="0">
                <a:solidFill>
                  <a:srgbClr val="009900"/>
                </a:solidFill>
              </a:rPr>
              <a:t>promrmlja pa pojede i žutu i crvenu i zelenu.</a:t>
            </a:r>
          </a:p>
          <a:p>
            <a:pPr fontAlgn="base">
              <a:buNone/>
            </a:pPr>
            <a:r>
              <a:rPr lang="hr-HR" dirty="0" smtClean="0">
                <a:solidFill>
                  <a:srgbClr val="009900"/>
                </a:solidFill>
              </a:rPr>
              <a:t>                                      </a:t>
            </a:r>
            <a:r>
              <a:rPr lang="vi-VN" dirty="0" smtClean="0">
                <a:solidFill>
                  <a:srgbClr val="009900"/>
                </a:solidFill>
              </a:rPr>
              <a:t>Zvonimir Balog</a:t>
            </a:r>
          </a:p>
          <a:p>
            <a:endParaRPr lang="hr-HR" dirty="0"/>
          </a:p>
        </p:txBody>
      </p:sp>
      <p:pic>
        <p:nvPicPr>
          <p:cNvPr id="1026" name="Picture 2" descr="Image result for jabu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329" y="1214422"/>
            <a:ext cx="1971671" cy="1316855"/>
          </a:xfrm>
          <a:prstGeom prst="rect">
            <a:avLst/>
          </a:prstGeom>
          <a:noFill/>
        </p:spPr>
      </p:pic>
      <p:pic>
        <p:nvPicPr>
          <p:cNvPr id="6" name="Slika 5" descr="images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285992"/>
            <a:ext cx="2590800" cy="1771650"/>
          </a:xfrm>
          <a:prstGeom prst="rect">
            <a:avLst/>
          </a:prstGeom>
        </p:spPr>
      </p:pic>
      <p:pic>
        <p:nvPicPr>
          <p:cNvPr id="7" name="Slika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5" y="5245290"/>
            <a:ext cx="1857388" cy="1302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715172" cy="1000132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Mudre uzrečice o jabukama: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757742" cy="5069065"/>
          </a:xfrm>
        </p:spPr>
        <p:txBody>
          <a:bodyPr>
            <a:normAutofit fontScale="92500"/>
          </a:bodyPr>
          <a:lstStyle/>
          <a:p>
            <a:r>
              <a:rPr lang="hr-HR" dirty="0" smtClean="0">
                <a:solidFill>
                  <a:srgbClr val="009900"/>
                </a:solidFill>
              </a:rPr>
              <a:t>Jedna jabuka na dan tjera doktora iz kuće van.</a:t>
            </a:r>
          </a:p>
          <a:p>
            <a:r>
              <a:rPr lang="hr-HR" dirty="0" smtClean="0">
                <a:solidFill>
                  <a:srgbClr val="009900"/>
                </a:solidFill>
              </a:rPr>
              <a:t>Pojedi jabuku prije spavanja i doktor će kruha prositi.</a:t>
            </a:r>
          </a:p>
          <a:p>
            <a:r>
              <a:rPr lang="hr-HR" dirty="0" smtClean="0">
                <a:solidFill>
                  <a:srgbClr val="009900"/>
                </a:solidFill>
              </a:rPr>
              <a:t>Jabuka ne pada daleko od stabla.</a:t>
            </a:r>
          </a:p>
          <a:p>
            <a:r>
              <a:rPr lang="hr-HR" dirty="0" smtClean="0">
                <a:solidFill>
                  <a:srgbClr val="009900"/>
                </a:solidFill>
              </a:rPr>
              <a:t>Rumen kao jabuka.</a:t>
            </a:r>
          </a:p>
          <a:p>
            <a:r>
              <a:rPr lang="hr-HR" dirty="0" smtClean="0">
                <a:solidFill>
                  <a:srgbClr val="009900"/>
                </a:solidFill>
              </a:rPr>
              <a:t>Zdrava kao jabuka.</a:t>
            </a:r>
          </a:p>
          <a:p>
            <a:r>
              <a:rPr lang="hr-HR" dirty="0" smtClean="0">
                <a:solidFill>
                  <a:srgbClr val="009900"/>
                </a:solidFill>
              </a:rPr>
              <a:t>Ako želiš jabuku, moraš protresti drvo.</a:t>
            </a:r>
          </a:p>
          <a:p>
            <a:r>
              <a:rPr lang="hr-HR" dirty="0" smtClean="0">
                <a:solidFill>
                  <a:srgbClr val="009900"/>
                </a:solidFill>
              </a:rPr>
              <a:t>Lijepa jabuka ponekad skriva crva.</a:t>
            </a:r>
          </a:p>
          <a:p>
            <a:r>
              <a:rPr lang="hr-HR" dirty="0" smtClean="0">
                <a:solidFill>
                  <a:srgbClr val="009900"/>
                </a:solidFill>
              </a:rPr>
              <a:t>Crv ne čini jabuku.</a:t>
            </a:r>
          </a:p>
          <a:p>
            <a:endParaRPr lang="hr-HR" dirty="0"/>
          </a:p>
        </p:txBody>
      </p:sp>
      <p:pic>
        <p:nvPicPr>
          <p:cNvPr id="7" name="Rezervirano mjesto sadržaja 6" descr="download (10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72198" y="4286256"/>
            <a:ext cx="2143125" cy="2133600"/>
          </a:xfrm>
        </p:spPr>
      </p:pic>
      <p:pic>
        <p:nvPicPr>
          <p:cNvPr id="8" name="Picture 6" descr="http://www.clairemontgomery.com/wp-content/uploads/2011/03/An-Apple-A-Day-Really-Keeps-The-Doctor-Awa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00174"/>
            <a:ext cx="239077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VICEVI S JABUKAMA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47639" y="2852936"/>
            <a:ext cx="3933852" cy="3021083"/>
          </a:xfrm>
        </p:spPr>
        <p:txBody>
          <a:bodyPr/>
          <a:lstStyle/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Izvede profesor </a:t>
            </a:r>
            <a:r>
              <a:rPr lang="hr-HR" dirty="0" err="1" smtClean="0">
                <a:solidFill>
                  <a:schemeClr val="accent2">
                    <a:lumMod val="75000"/>
                  </a:schemeClr>
                </a:solidFill>
              </a:rPr>
              <a:t>Muju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 pred ploču i reče mu: </a:t>
            </a:r>
            <a:b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Nacrtaj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jabuku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Pita ga </a:t>
            </a:r>
            <a:r>
              <a:rPr lang="hr-HR" dirty="0" err="1" smtClean="0">
                <a:solidFill>
                  <a:schemeClr val="accent2">
                    <a:lumMod val="75000"/>
                  </a:schemeClr>
                </a:solidFill>
              </a:rPr>
              <a:t>Mujo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: </a:t>
            </a:r>
            <a:b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- Kiselu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ili slatku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hr-HR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Pita učiteljica </a:t>
            </a:r>
            <a:r>
              <a:rPr lang="hr-HR" dirty="0" smtClean="0">
                <a:solidFill>
                  <a:srgbClr val="00B050"/>
                </a:solidFill>
              </a:rPr>
              <a:t>Pericu: „Kad </a:t>
            </a:r>
            <a:r>
              <a:rPr lang="hr-HR" dirty="0" smtClean="0">
                <a:solidFill>
                  <a:srgbClr val="00B050"/>
                </a:solidFill>
              </a:rPr>
              <a:t>se beru </a:t>
            </a:r>
            <a:r>
              <a:rPr lang="hr-HR" dirty="0" smtClean="0">
                <a:solidFill>
                  <a:srgbClr val="00B050"/>
                </a:solidFill>
              </a:rPr>
              <a:t>jabuke?” </a:t>
            </a:r>
            <a:r>
              <a:rPr lang="hr-HR" dirty="0">
                <a:solidFill>
                  <a:srgbClr val="00B050"/>
                </a:solidFill>
              </a:rPr>
              <a:t>O</a:t>
            </a:r>
            <a:r>
              <a:rPr lang="hr-HR" dirty="0" smtClean="0">
                <a:solidFill>
                  <a:srgbClr val="00B050"/>
                </a:solidFill>
              </a:rPr>
              <a:t>n </a:t>
            </a:r>
            <a:r>
              <a:rPr lang="hr-HR" dirty="0" smtClean="0">
                <a:solidFill>
                  <a:srgbClr val="00B050"/>
                </a:solidFill>
              </a:rPr>
              <a:t>kao iz topa: </a:t>
            </a:r>
            <a:r>
              <a:rPr lang="hr-HR" dirty="0" smtClean="0">
                <a:solidFill>
                  <a:srgbClr val="00B050"/>
                </a:solidFill>
              </a:rPr>
              <a:t>„Kad </a:t>
            </a:r>
            <a:r>
              <a:rPr lang="hr-HR" dirty="0" smtClean="0">
                <a:solidFill>
                  <a:srgbClr val="00B050"/>
                </a:solidFill>
              </a:rPr>
              <a:t>susjed ode iz dvorišta</a:t>
            </a:r>
            <a:r>
              <a:rPr lang="hr-HR" dirty="0" smtClean="0">
                <a:solidFill>
                  <a:srgbClr val="00B050"/>
                </a:solidFill>
              </a:rPr>
              <a:t>!”</a:t>
            </a:r>
            <a:endParaRPr lang="hr-HR" dirty="0" smtClean="0">
              <a:solidFill>
                <a:srgbClr val="00B050"/>
              </a:solidFill>
            </a:endParaRPr>
          </a:p>
          <a:p>
            <a:endParaRPr lang="hr-HR" dirty="0"/>
          </a:p>
        </p:txBody>
      </p:sp>
      <p:pic>
        <p:nvPicPr>
          <p:cNvPr id="5" name="Slika 4" descr="umetnost-ciscenja-jabu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929066"/>
            <a:ext cx="3643338" cy="2495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ZORIĆEV </a:t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 JABUČNI  SOK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Picture 2" descr="G:\jabuke\IMG-20181011-WA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60486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U NAŠEM VOĆNJAKU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jabuke\IMG-20181011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2" y="1600200"/>
            <a:ext cx="80640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2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SKUPLJAMO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jabuke\IMG-20181011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176464" cy="36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47756"/>
            <a:ext cx="3528392" cy="41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3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BEREMO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G:\jabuke\IMG-20181011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2" y="1600200"/>
            <a:ext cx="80640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63272" cy="1154392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>
                <a:solidFill>
                  <a:srgbClr val="FF0000"/>
                </a:solidFill>
              </a:rPr>
              <a:t/>
            </a:r>
            <a:br>
              <a:rPr lang="hr-HR" dirty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>
                <a:solidFill>
                  <a:srgbClr val="FF0000"/>
                </a:solidFill>
              </a:rPr>
              <a:t>20.10. – Svjetski dan jabuka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rgbClr val="00B050"/>
                </a:solidFill>
              </a:rPr>
              <a:t>Svjetski d</a:t>
            </a:r>
            <a:r>
              <a:rPr lang="hr-HR" b="1" dirty="0" smtClean="0">
                <a:solidFill>
                  <a:srgbClr val="00B050"/>
                </a:solidFill>
              </a:rPr>
              <a:t>an </a:t>
            </a:r>
            <a:r>
              <a:rPr lang="hr-HR" b="1" dirty="0" smtClean="0">
                <a:solidFill>
                  <a:srgbClr val="00B050"/>
                </a:solidFill>
              </a:rPr>
              <a:t>jabuka</a:t>
            </a:r>
            <a:r>
              <a:rPr lang="hr-HR" dirty="0" smtClean="0">
                <a:solidFill>
                  <a:srgbClr val="00B050"/>
                </a:solidFill>
              </a:rPr>
              <a:t> obilježava se od 1990. godine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5" name="Picture 8" descr="C:\Users\Korisnik\Desktop\DAN JABUKA\App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571744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ČISTIMO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G:\jabuke\IMG-20181011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3998"/>
            <a:ext cx="3528392" cy="409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700808"/>
            <a:ext cx="44033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1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PEREMO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G:\jabuke\IMG-20181011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REŽEMO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G:\jabuke\IMG-20181011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4" y="1988840"/>
            <a:ext cx="3881508" cy="354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988840"/>
            <a:ext cx="43924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DROBIMO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G:\jabuke\IMG-20181011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608512" cy="461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1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PREŠAMO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G:\jabuke\IMG-20181011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23" y="1971875"/>
            <a:ext cx="6204897" cy="383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1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PREŠAMO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5363" name="Picture 3" descr="G:\jabuke\IMG-20181011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52212"/>
            <a:ext cx="2271324" cy="40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jabuke\IMG-20181011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52212"/>
            <a:ext cx="2327244" cy="41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jabuke\IMG-20181011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2327244" cy="41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2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MLJAC, </a:t>
            </a:r>
            <a:r>
              <a:rPr lang="hr-HR" b="1" dirty="0" smtClean="0">
                <a:solidFill>
                  <a:srgbClr val="FF0000"/>
                </a:solidFill>
              </a:rPr>
              <a:t>CURI </a:t>
            </a:r>
            <a:r>
              <a:rPr lang="hr-HR" b="1" dirty="0" smtClean="0">
                <a:solidFill>
                  <a:srgbClr val="FF0000"/>
                </a:solidFill>
              </a:rPr>
              <a:t>SOK!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G:\jabuke\IMG-20181011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7181"/>
            <a:ext cx="34918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2514774" cy="36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jabuke\IMG-20181011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449" y="2780928"/>
            <a:ext cx="2237037" cy="365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SLAVIMO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G:\jabuke\IMG-20181011-WA00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9177"/>
            <a:ext cx="5733764" cy="42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jabuke\IMG-20181011-WA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0" y="1772816"/>
            <a:ext cx="2448273" cy="387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SOK ZA VAS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G:\jabuke\IMG-20181011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840760" cy="23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423387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>
                <a:solidFill>
                  <a:srgbClr val="FF0000"/>
                </a:solidFill>
              </a:rPr>
              <a:t>UZDRAVLJE!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G:\jabuke\IMG-20181011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529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4400552" cy="1143008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JABUKA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57298"/>
            <a:ext cx="3971924" cy="4967302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CC3300"/>
                </a:solidFill>
              </a:rPr>
              <a:t>Jabuka </a:t>
            </a:r>
            <a:r>
              <a:rPr lang="hr-HR" dirty="0" smtClean="0">
                <a:solidFill>
                  <a:srgbClr val="CC3300"/>
                </a:solidFill>
              </a:rPr>
              <a:t>je omiljeno hranjivo</a:t>
            </a:r>
            <a:r>
              <a:rPr lang="hr-HR" dirty="0" smtClean="0">
                <a:solidFill>
                  <a:srgbClr val="CC3300"/>
                </a:solidFill>
              </a:rPr>
              <a:t> voće</a:t>
            </a:r>
            <a:endParaRPr lang="hr-HR" dirty="0" smtClean="0">
              <a:solidFill>
                <a:srgbClr val="CC3300"/>
              </a:solidFill>
            </a:endParaRPr>
          </a:p>
          <a:p>
            <a:r>
              <a:rPr lang="hr-HR" dirty="0" smtClean="0">
                <a:solidFill>
                  <a:srgbClr val="CC3300"/>
                </a:solidFill>
              </a:rPr>
              <a:t>bogata </a:t>
            </a:r>
            <a:r>
              <a:rPr lang="hr-HR" dirty="0" smtClean="0">
                <a:solidFill>
                  <a:srgbClr val="CC3300"/>
                </a:solidFill>
              </a:rPr>
              <a:t>je vitaminima A, </a:t>
            </a:r>
            <a:r>
              <a:rPr lang="hr-HR" dirty="0" smtClean="0">
                <a:solidFill>
                  <a:srgbClr val="CC3300"/>
                </a:solidFill>
              </a:rPr>
              <a:t>B i </a:t>
            </a:r>
            <a:r>
              <a:rPr lang="hr-HR" dirty="0" smtClean="0">
                <a:solidFill>
                  <a:srgbClr val="CC3300"/>
                </a:solidFill>
              </a:rPr>
              <a:t>C </a:t>
            </a:r>
            <a:r>
              <a:rPr lang="hr-HR" dirty="0" smtClean="0">
                <a:solidFill>
                  <a:srgbClr val="CC3300"/>
                </a:solidFill>
              </a:rPr>
              <a:t>te</a:t>
            </a:r>
            <a:r>
              <a:rPr lang="hr-HR" dirty="0" smtClean="0">
                <a:solidFill>
                  <a:srgbClr val="CC3300"/>
                </a:solidFill>
              </a:rPr>
              <a:t> </a:t>
            </a:r>
            <a:r>
              <a:rPr lang="hr-HR" dirty="0" smtClean="0">
                <a:solidFill>
                  <a:srgbClr val="CC3300"/>
                </a:solidFill>
              </a:rPr>
              <a:t>mineralima poput željeza, kalija, fosfora, silicija i dr.</a:t>
            </a:r>
          </a:p>
          <a:p>
            <a:r>
              <a:rPr lang="hr-HR" dirty="0">
                <a:solidFill>
                  <a:srgbClr val="CC3300"/>
                </a:solidFill>
              </a:rPr>
              <a:t>m</a:t>
            </a:r>
            <a:r>
              <a:rPr lang="hr-HR" dirty="0" smtClean="0">
                <a:solidFill>
                  <a:srgbClr val="CC3300"/>
                </a:solidFill>
              </a:rPr>
              <a:t>ože </a:t>
            </a:r>
            <a:r>
              <a:rPr lang="hr-HR" dirty="0" smtClean="0">
                <a:solidFill>
                  <a:srgbClr val="CC3300"/>
                </a:solidFill>
              </a:rPr>
              <a:t>se jesti </a:t>
            </a:r>
            <a:r>
              <a:rPr lang="hr-HR" dirty="0" smtClean="0">
                <a:solidFill>
                  <a:srgbClr val="CC3300"/>
                </a:solidFill>
              </a:rPr>
              <a:t>ujutro</a:t>
            </a:r>
            <a:r>
              <a:rPr lang="hr-HR" dirty="0" smtClean="0">
                <a:solidFill>
                  <a:srgbClr val="CC3300"/>
                </a:solidFill>
              </a:rPr>
              <a:t>, usred</a:t>
            </a:r>
            <a:r>
              <a:rPr lang="hr-HR" dirty="0" smtClean="0">
                <a:solidFill>
                  <a:srgbClr val="CC3300"/>
                </a:solidFill>
              </a:rPr>
              <a:t>  dana </a:t>
            </a:r>
            <a:r>
              <a:rPr lang="hr-HR" dirty="0" smtClean="0">
                <a:solidFill>
                  <a:srgbClr val="CC3300"/>
                </a:solidFill>
              </a:rPr>
              <a:t>i navečer</a:t>
            </a:r>
          </a:p>
          <a:p>
            <a:r>
              <a:rPr lang="hr-HR" dirty="0" smtClean="0">
                <a:solidFill>
                  <a:srgbClr val="CC3300"/>
                </a:solidFill>
              </a:rPr>
              <a:t>preporuča </a:t>
            </a:r>
            <a:r>
              <a:rPr lang="hr-HR" dirty="0" smtClean="0">
                <a:solidFill>
                  <a:srgbClr val="CC3300"/>
                </a:solidFill>
              </a:rPr>
              <a:t>se svaki dan pojesti po jednu </a:t>
            </a:r>
            <a:r>
              <a:rPr lang="hr-HR" dirty="0" smtClean="0">
                <a:solidFill>
                  <a:srgbClr val="CC3300"/>
                </a:solidFill>
              </a:rPr>
              <a:t>jabuku</a:t>
            </a:r>
            <a:endParaRPr lang="hr-HR" dirty="0" smtClean="0">
              <a:solidFill>
                <a:srgbClr val="CC33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57364"/>
            <a:ext cx="4357685" cy="333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5643602" cy="1214446"/>
          </a:xfrm>
        </p:spPr>
        <p:txBody>
          <a:bodyPr>
            <a:normAutofit fontScale="90000"/>
          </a:bodyPr>
          <a:lstStyle/>
          <a:p>
            <a:r>
              <a:rPr lang="hr-HR" sz="5300" dirty="0" smtClean="0">
                <a:solidFill>
                  <a:srgbClr val="FF0000"/>
                </a:solidFill>
              </a:rPr>
              <a:t>RAST I RAZVOJ JABUKE</a:t>
            </a:r>
            <a:endParaRPr lang="hr-HR" sz="5300" dirty="0">
              <a:solidFill>
                <a:srgbClr val="FF0000"/>
              </a:solidFill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5214942" y="1920085"/>
            <a:ext cx="3471858" cy="443484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r-HR" dirty="0">
                <a:solidFill>
                  <a:srgbClr val="996633"/>
                </a:solidFill>
              </a:rPr>
              <a:t>s</a:t>
            </a:r>
            <a:r>
              <a:rPr lang="hr-HR" dirty="0" smtClean="0">
                <a:solidFill>
                  <a:srgbClr val="996633"/>
                </a:solidFill>
              </a:rPr>
              <a:t>jeme </a:t>
            </a:r>
            <a:r>
              <a:rPr lang="hr-HR" dirty="0" smtClean="0">
                <a:solidFill>
                  <a:srgbClr val="996633"/>
                </a:solidFill>
              </a:rPr>
              <a:t>jabuke raste pet godina</a:t>
            </a:r>
          </a:p>
          <a:p>
            <a:pPr>
              <a:buFont typeface="Wingdings" pitchFamily="2" charset="2"/>
              <a:buChar char="§"/>
            </a:pPr>
            <a:endParaRPr lang="hr-HR" dirty="0" smtClean="0">
              <a:solidFill>
                <a:srgbClr val="996633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r-HR" dirty="0">
                <a:solidFill>
                  <a:srgbClr val="996633"/>
                </a:solidFill>
              </a:rPr>
              <a:t>š</a:t>
            </a:r>
            <a:r>
              <a:rPr lang="hr-HR" dirty="0" smtClean="0">
                <a:solidFill>
                  <a:srgbClr val="996633"/>
                </a:solidFill>
              </a:rPr>
              <a:t>este </a:t>
            </a:r>
            <a:r>
              <a:rPr lang="hr-HR" dirty="0" smtClean="0">
                <a:solidFill>
                  <a:srgbClr val="996633"/>
                </a:solidFill>
              </a:rPr>
              <a:t>godine pupa i izraste plod</a:t>
            </a:r>
          </a:p>
        </p:txBody>
      </p:sp>
      <p:pic>
        <p:nvPicPr>
          <p:cNvPr id="9" name="Rezervirano mjesto sadržaja 8" descr="downloa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4000528" cy="514353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rgbClr val="C00000"/>
                </a:solidFill>
              </a:rPr>
              <a:t>SORTE JABUKA</a:t>
            </a:r>
            <a:endParaRPr lang="hr-HR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Josip\Desktop\Sorte-jabuk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286544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49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5786454"/>
            <a:ext cx="6264696" cy="785818"/>
          </a:xfrm>
        </p:spPr>
        <p:txBody>
          <a:bodyPr>
            <a:noAutofit/>
          </a:bodyPr>
          <a:lstStyle/>
          <a:p>
            <a:r>
              <a:rPr lang="hr-HR" sz="6000" b="1" dirty="0" smtClean="0">
                <a:solidFill>
                  <a:schemeClr val="accent1"/>
                </a:solidFill>
              </a:rPr>
              <a:t>VAŽNOST JABUKE</a:t>
            </a:r>
            <a:endParaRPr lang="hr-HR" sz="6000" b="1" dirty="0">
              <a:solidFill>
                <a:schemeClr val="accent1"/>
              </a:solidFill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1259632" y="3643314"/>
            <a:ext cx="7427168" cy="18573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sz="4000" dirty="0" smtClean="0">
                <a:solidFill>
                  <a:schemeClr val="accent1"/>
                </a:solidFill>
              </a:rPr>
              <a:t>U prehrani</a:t>
            </a:r>
            <a:r>
              <a:rPr lang="hr-HR" sz="3600" dirty="0" smtClean="0">
                <a:solidFill>
                  <a:schemeClr val="accent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hr-HR" sz="4000" dirty="0" smtClean="0">
                <a:solidFill>
                  <a:schemeClr val="accent1"/>
                </a:solidFill>
              </a:rPr>
              <a:t>U zdravlju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Image result for pekmez od jabuk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286388"/>
            <a:ext cx="116998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3108" y="142852"/>
            <a:ext cx="6143668" cy="1143008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JABUČNI PROIZVODI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0690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>
                <a:solidFill>
                  <a:srgbClr val="FF9900"/>
                </a:solidFill>
              </a:rPr>
              <a:t>JABUKA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FF9900"/>
                </a:solidFill>
              </a:rPr>
              <a:t>sirova, pečena, kuhana, </a:t>
            </a:r>
            <a:r>
              <a:rPr lang="hr-HR" dirty="0" smtClean="0">
                <a:solidFill>
                  <a:srgbClr val="FF9900"/>
                </a:solidFill>
              </a:rPr>
              <a:t>sušena</a:t>
            </a:r>
            <a:endParaRPr lang="hr-HR" dirty="0" smtClean="0">
              <a:solidFill>
                <a:srgbClr val="FF99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FF9900"/>
                </a:solidFill>
              </a:rPr>
              <a:t>dječja hrana 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FF9900"/>
                </a:solidFill>
              </a:rPr>
              <a:t> prerađena: sok, čaj, pića, marmelada, džem, </a:t>
            </a:r>
            <a:r>
              <a:rPr lang="hr-HR" dirty="0" smtClean="0">
                <a:solidFill>
                  <a:srgbClr val="FF9900"/>
                </a:solidFill>
              </a:rPr>
              <a:t>žele, </a:t>
            </a:r>
            <a:r>
              <a:rPr lang="hr-HR" dirty="0" smtClean="0">
                <a:solidFill>
                  <a:srgbClr val="FF9900"/>
                </a:solidFill>
              </a:rPr>
              <a:t>bomboni, jabučni </a:t>
            </a:r>
            <a:r>
              <a:rPr lang="hr-HR" dirty="0" smtClean="0">
                <a:solidFill>
                  <a:srgbClr val="FF9900"/>
                </a:solidFill>
              </a:rPr>
              <a:t>ocat</a:t>
            </a:r>
            <a:endParaRPr lang="hr-HR" dirty="0" smtClean="0">
              <a:solidFill>
                <a:srgbClr val="FF99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FF9900"/>
                </a:solidFill>
              </a:rPr>
              <a:t>kolači, pite, savijače, torte, čips od </a:t>
            </a:r>
            <a:r>
              <a:rPr lang="hr-HR" dirty="0" smtClean="0">
                <a:solidFill>
                  <a:srgbClr val="FF9900"/>
                </a:solidFill>
              </a:rPr>
              <a:t>jabuka</a:t>
            </a:r>
            <a:endParaRPr lang="hr-HR" dirty="0">
              <a:solidFill>
                <a:srgbClr val="FF9900"/>
              </a:solidFill>
            </a:endParaRPr>
          </a:p>
        </p:txBody>
      </p:sp>
      <p:pic>
        <p:nvPicPr>
          <p:cNvPr id="5" name="Rezervirano mjesto sadržaja 4" descr="C:\Users\Josip\Desktop\New folder\proizvodi-lupo-vocni-sokovi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429240"/>
            <a:ext cx="310990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Image result for kolaÄi od jabuk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35756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Image result for pivo od jabuk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928802"/>
            <a:ext cx="1840232" cy="128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C:\Users\Josip\Desktop\New folder\download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1928802"/>
            <a:ext cx="135667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Image result for proizvodi od jabuk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857232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lika 10" descr="Image result for proizvodi od jabuka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121442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lika 11" descr="http://s-kraljica.ba/wp-content/uploads/2017/11/jabuka-199x300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2071679"/>
            <a:ext cx="8572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Josip\Desktop\jabuka\image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" y="0"/>
            <a:ext cx="2000231" cy="1204291"/>
          </a:xfrm>
          <a:prstGeom prst="rect">
            <a:avLst/>
          </a:prstGeom>
          <a:noFill/>
        </p:spPr>
      </p:pic>
      <p:pic>
        <p:nvPicPr>
          <p:cNvPr id="1027" name="Picture 3" descr="C:\Users\Josip\Desktop\jabuka\images (6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29256" y="3429000"/>
            <a:ext cx="1571636" cy="1571636"/>
          </a:xfrm>
          <a:prstGeom prst="rect">
            <a:avLst/>
          </a:prstGeom>
          <a:noFill/>
        </p:spPr>
      </p:pic>
      <p:pic>
        <p:nvPicPr>
          <p:cNvPr id="1028" name="Picture 4" descr="C:\Users\Josip\Desktop\jabuka\download (4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57686" y="2000240"/>
            <a:ext cx="1428759" cy="1357322"/>
          </a:xfrm>
          <a:prstGeom prst="rect">
            <a:avLst/>
          </a:prstGeom>
          <a:noFill/>
        </p:spPr>
      </p:pic>
      <p:pic>
        <p:nvPicPr>
          <p:cNvPr id="1029" name="Picture 5" descr="C:\Users\Josip\Desktop\jabuka\čips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72396" y="4429132"/>
            <a:ext cx="1143008" cy="785817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928662" y="928688"/>
            <a:ext cx="6858048" cy="857250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DEKORACIJE </a:t>
            </a:r>
            <a:r>
              <a:rPr lang="hr-HR" dirty="0" smtClean="0">
                <a:solidFill>
                  <a:srgbClr val="FF0000"/>
                </a:solidFill>
              </a:rPr>
              <a:t>OD JABUKA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5" name="Slika 4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9" y="2143116"/>
            <a:ext cx="3333773" cy="2143140"/>
          </a:xfrm>
          <a:prstGeom prst="rect">
            <a:avLst/>
          </a:prstGeom>
        </p:spPr>
      </p:pic>
      <p:pic>
        <p:nvPicPr>
          <p:cNvPr id="6" name="Slika 5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5" y="4286256"/>
            <a:ext cx="3134589" cy="2347916"/>
          </a:xfrm>
          <a:prstGeom prst="rect">
            <a:avLst/>
          </a:prstGeom>
        </p:spPr>
      </p:pic>
      <p:pic>
        <p:nvPicPr>
          <p:cNvPr id="7" name="Slika 6" descr="images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500570"/>
            <a:ext cx="2670456" cy="2000264"/>
          </a:xfrm>
          <a:prstGeom prst="rect">
            <a:avLst/>
          </a:prstGeom>
        </p:spPr>
      </p:pic>
      <p:pic>
        <p:nvPicPr>
          <p:cNvPr id="9" name="Slika 8" descr="download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2428868"/>
            <a:ext cx="3048000" cy="1504950"/>
          </a:xfrm>
          <a:prstGeom prst="rect">
            <a:avLst/>
          </a:prstGeom>
        </p:spPr>
      </p:pic>
      <p:pic>
        <p:nvPicPr>
          <p:cNvPr id="10" name="Slika 9" descr="download (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2000240"/>
            <a:ext cx="1905000" cy="2409825"/>
          </a:xfrm>
          <a:prstGeom prst="rect">
            <a:avLst/>
          </a:prstGeom>
        </p:spPr>
      </p:pic>
      <p:pic>
        <p:nvPicPr>
          <p:cNvPr id="11" name="Slika 10" descr="download (9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1775" y="4857760"/>
            <a:ext cx="2562225" cy="178117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zervirano mjesto sadržaja 9" descr="C:\Users\Josip\Desktop\New folder\JABUKA-I-ZDRAVLJE-2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688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lika 2" descr="images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5572140"/>
            <a:ext cx="2393342" cy="128586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351</TotalTime>
  <Words>288</Words>
  <Application>Microsoft Office PowerPoint</Application>
  <PresentationFormat>Prikaz na zaslonu (4:3)</PresentationFormat>
  <Paragraphs>89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29</vt:i4>
      </vt:variant>
    </vt:vector>
  </HeadingPairs>
  <TitlesOfParts>
    <vt:vector size="37" baseType="lpstr">
      <vt:lpstr>Arial</vt:lpstr>
      <vt:lpstr>Calibri</vt:lpstr>
      <vt:lpstr>Constantia</vt:lpstr>
      <vt:lpstr>Times New Roman</vt:lpstr>
      <vt:lpstr>Wingdings</vt:lpstr>
      <vt:lpstr>Wingdings 2</vt:lpstr>
      <vt:lpstr>Tijek</vt:lpstr>
      <vt:lpstr>Tema sustava Office</vt:lpstr>
      <vt:lpstr>DAN JABUKA  </vt:lpstr>
      <vt:lpstr>     20.10. – Svjetski dan jabuka</vt:lpstr>
      <vt:lpstr>JABUKA</vt:lpstr>
      <vt:lpstr>RAST I RAZVOJ JABUKE</vt:lpstr>
      <vt:lpstr>SORTE JABUKA</vt:lpstr>
      <vt:lpstr>VAŽNOST JABUKE</vt:lpstr>
      <vt:lpstr>JABUČNI PROIZVODI</vt:lpstr>
      <vt:lpstr>DEKORACIJE OD JABUKA</vt:lpstr>
      <vt:lpstr>PowerPoint prezentacija</vt:lpstr>
      <vt:lpstr> KOZMETIKA OD JABUKE</vt:lpstr>
      <vt:lpstr>UMJETNOST</vt:lpstr>
      <vt:lpstr>KNJIŽEVNOST</vt:lpstr>
      <vt:lpstr>PJESMICE, BROJALICE, PRIČE</vt:lpstr>
      <vt:lpstr>Mudre uzrečice o jabukama: </vt:lpstr>
      <vt:lpstr>VICEVI S JABUKAMA</vt:lpstr>
      <vt:lpstr>ZORIĆEV   JABUČNI  SOK</vt:lpstr>
      <vt:lpstr>U NAŠEM VOĆNJAKU</vt:lpstr>
      <vt:lpstr>SKUPLJAMO</vt:lpstr>
      <vt:lpstr>BEREMO</vt:lpstr>
      <vt:lpstr>ČISTIMO</vt:lpstr>
      <vt:lpstr>PEREMO</vt:lpstr>
      <vt:lpstr>REŽEMO</vt:lpstr>
      <vt:lpstr>DROBIMO</vt:lpstr>
      <vt:lpstr>PREŠAMO</vt:lpstr>
      <vt:lpstr>PREŠAMO</vt:lpstr>
      <vt:lpstr>MLJAC, CURI SOK!</vt:lpstr>
      <vt:lpstr>SLAVIMO</vt:lpstr>
      <vt:lpstr>SOK ZA VAS</vt:lpstr>
      <vt:lpstr>UZDRAVLJE!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JABUKA 20.10</dc:title>
  <dc:creator>Josip</dc:creator>
  <cp:lastModifiedBy>Windows korisnik</cp:lastModifiedBy>
  <cp:revision>46</cp:revision>
  <dcterms:created xsi:type="dcterms:W3CDTF">2018-10-13T10:51:27Z</dcterms:created>
  <dcterms:modified xsi:type="dcterms:W3CDTF">2018-10-23T13:41:50Z</dcterms:modified>
</cp:coreProperties>
</file>