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3"/>
  </p:notesMasterIdLst>
  <p:sldIdLst>
    <p:sldId id="256" r:id="rId3"/>
    <p:sldId id="257" r:id="rId4"/>
    <p:sldId id="259" r:id="rId5"/>
    <p:sldId id="258" r:id="rId6"/>
    <p:sldId id="261" r:id="rId7"/>
    <p:sldId id="262" r:id="rId8"/>
    <p:sldId id="263" r:id="rId9"/>
    <p:sldId id="264" r:id="rId10"/>
    <p:sldId id="301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97" r:id="rId29"/>
    <p:sldId id="282" r:id="rId30"/>
    <p:sldId id="295" r:id="rId31"/>
    <p:sldId id="283" r:id="rId32"/>
    <p:sldId id="286" r:id="rId33"/>
    <p:sldId id="299" r:id="rId34"/>
    <p:sldId id="287" r:id="rId35"/>
    <p:sldId id="288" r:id="rId36"/>
    <p:sldId id="298" r:id="rId37"/>
    <p:sldId id="289" r:id="rId38"/>
    <p:sldId id="290" r:id="rId39"/>
    <p:sldId id="291" r:id="rId40"/>
    <p:sldId id="292" r:id="rId41"/>
    <p:sldId id="303" r:id="rId42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2" autoAdjust="0"/>
    <p:restoredTop sz="94660"/>
  </p:normalViewPr>
  <p:slideViewPr>
    <p:cSldViewPr>
      <p:cViewPr>
        <p:scale>
          <a:sx n="100" d="100"/>
          <a:sy n="100" d="100"/>
        </p:scale>
        <p:origin x="-144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C1518-E487-4AA8-8E23-8B1A41AD28C2}" type="datetimeFigureOut">
              <a:rPr lang="hr-HR" smtClean="0"/>
              <a:pPr/>
              <a:t>22.3.2015.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07E6C-D82B-4E92-A7A2-466D47C9261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2311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Osim u </a:t>
            </a:r>
            <a:r>
              <a:rPr lang="hr-HR" dirty="0" err="1" smtClean="0"/>
              <a:t>bioraznolikosti</a:t>
            </a:r>
            <a:r>
              <a:rPr lang="hr-HR" dirty="0" smtClean="0"/>
              <a:t> vrijednost močvara je i u kompletnoj regulaciji okoliša, budući da močvare predstavljaju rezervoare vode za šire područje, održavaju stabilnost podzemnih voda (prilikom veće količine padalina dio vode prelazi u podzemlje gdje se obnavljaju podzemni vodeni “spremnici” koji su najveći izvor vode za korištenje), kontroliraju količinu vode u rijekama (sposobne su upiti velike količine vode i time sprečavaju poplave), provode prirodno pročišćavanje voda (filtriraju štetne tvari iz vode).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307E6C-D82B-4E92-A7A2-466D47C92610}" type="slidenum">
              <a:rPr lang="hr-HR" smtClean="0"/>
              <a:pPr/>
              <a:t>7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7" name="Podnaslov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 smtClean="0"/>
              <a:t>Kliknite da biste uredili stil podnaslova matrice</a:t>
            </a:r>
            <a:endParaRPr kumimoji="0" lang="en-US"/>
          </a:p>
        </p:txBody>
      </p:sp>
      <p:sp>
        <p:nvSpPr>
          <p:cNvPr id="30" name="Rezervirano mjesto datum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12F5-663A-45E1-85C5-12A3CA21D4A6}" type="datetimeFigureOut">
              <a:rPr lang="hr-HR" smtClean="0"/>
              <a:pPr/>
              <a:t>22.3.2015.</a:t>
            </a:fld>
            <a:endParaRPr lang="hr-HR"/>
          </a:p>
        </p:txBody>
      </p:sp>
      <p:sp>
        <p:nvSpPr>
          <p:cNvPr id="19" name="Rezervirano mjesto podnožj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7" name="Rezervirano mjesto broja slajd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D4F4-AD59-4B7F-87BD-3C5E80C1EFF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12F5-663A-45E1-85C5-12A3CA21D4A6}" type="datetimeFigureOut">
              <a:rPr lang="hr-HR" smtClean="0"/>
              <a:pPr/>
              <a:t>22.3.2015.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D4F4-AD59-4B7F-87BD-3C5E80C1EFF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12F5-663A-45E1-85C5-12A3CA21D4A6}" type="datetimeFigureOut">
              <a:rPr lang="hr-HR" smtClean="0"/>
              <a:pPr/>
              <a:t>22.3.2015.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D4F4-AD59-4B7F-87BD-3C5E80C1EFF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FAD6-ABF6-4453-8488-FD8E9DA81A8C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22.3.2015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C44C-CCE9-4349-BEF8-4AC92EA0456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983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FAD6-ABF6-4453-8488-FD8E9DA81A8C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22.3.2015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C44C-CCE9-4349-BEF8-4AC92EA0456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459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FAD6-ABF6-4453-8488-FD8E9DA81A8C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22.3.2015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C44C-CCE9-4349-BEF8-4AC92EA0456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301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FAD6-ABF6-4453-8488-FD8E9DA81A8C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22.3.2015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C44C-CCE9-4349-BEF8-4AC92EA0456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645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FAD6-ABF6-4453-8488-FD8E9DA81A8C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22.3.2015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C44C-CCE9-4349-BEF8-4AC92EA0456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90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FAD6-ABF6-4453-8488-FD8E9DA81A8C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22.3.2015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C44C-CCE9-4349-BEF8-4AC92EA0456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033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FAD6-ABF6-4453-8488-FD8E9DA81A8C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22.3.2015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C44C-CCE9-4349-BEF8-4AC92EA0456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48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FAD6-ABF6-4453-8488-FD8E9DA81A8C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22.3.2015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C44C-CCE9-4349-BEF8-4AC92EA0456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9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12F5-663A-45E1-85C5-12A3CA21D4A6}" type="datetimeFigureOut">
              <a:rPr lang="hr-HR" smtClean="0"/>
              <a:pPr/>
              <a:t>22.3.2015.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D4F4-AD59-4B7F-87BD-3C5E80C1EFF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FAD6-ABF6-4453-8488-FD8E9DA81A8C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22.3.2015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C44C-CCE9-4349-BEF8-4AC92EA0456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932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FAD6-ABF6-4453-8488-FD8E9DA81A8C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22.3.2015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C44C-CCE9-4349-BEF8-4AC92EA0456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057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FAD6-ABF6-4453-8488-FD8E9DA81A8C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/>
              <a:t>22.3.2015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C44C-CCE9-4349-BEF8-4AC92EA0456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1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12F5-663A-45E1-85C5-12A3CA21D4A6}" type="datetimeFigureOut">
              <a:rPr lang="hr-HR" smtClean="0"/>
              <a:pPr/>
              <a:t>22.3.2015.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D4F4-AD59-4B7F-87BD-3C5E80C1EFF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12F5-663A-45E1-85C5-12A3CA21D4A6}" type="datetimeFigureOut">
              <a:rPr lang="hr-HR" smtClean="0"/>
              <a:pPr/>
              <a:t>22.3.2015.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D4F4-AD59-4B7F-87BD-3C5E80C1EFF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12F5-663A-45E1-85C5-12A3CA21D4A6}" type="datetimeFigureOut">
              <a:rPr lang="hr-HR" smtClean="0"/>
              <a:pPr/>
              <a:t>22.3.2015.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D4F4-AD59-4B7F-87BD-3C5E80C1EFF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12F5-663A-45E1-85C5-12A3CA21D4A6}" type="datetimeFigureOut">
              <a:rPr lang="hr-HR" smtClean="0"/>
              <a:pPr/>
              <a:t>22.3.2015.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D4F4-AD59-4B7F-87BD-3C5E80C1EFF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12F5-663A-45E1-85C5-12A3CA21D4A6}" type="datetimeFigureOut">
              <a:rPr lang="hr-HR" smtClean="0"/>
              <a:pPr/>
              <a:t>22.3.2015.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D4F4-AD59-4B7F-87BD-3C5E80C1EFF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12F5-663A-45E1-85C5-12A3CA21D4A6}" type="datetimeFigureOut">
              <a:rPr lang="hr-HR" smtClean="0"/>
              <a:pPr/>
              <a:t>22.3.2015.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D4F4-AD59-4B7F-87BD-3C5E80C1EFF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utnik s odsječenim zaobljenim jednim kuto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kutni trokut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12F5-663A-45E1-85C5-12A3CA21D4A6}" type="datetimeFigureOut">
              <a:rPr lang="hr-HR" smtClean="0"/>
              <a:pPr/>
              <a:t>22.3.2015.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283D4F4-AD59-4B7F-87BD-3C5E80C1EFF0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r-HR" smtClean="0"/>
              <a:t>Pritisnite ikonu za dodavanje slike</a:t>
            </a:r>
            <a:endParaRPr kumimoji="0" lang="en-US" dirty="0"/>
          </a:p>
        </p:txBody>
      </p:sp>
      <p:sp>
        <p:nvSpPr>
          <p:cNvPr id="10" name="Prostoručno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Prostoručno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ručno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rostoručno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zervirano mjesto naslova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0" name="Rezervirano mjesto teksta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10" name="Rezervirano mjesto datum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56212F5-663A-45E1-85C5-12A3CA21D4A6}" type="datetimeFigureOut">
              <a:rPr lang="hr-HR" smtClean="0"/>
              <a:pPr/>
              <a:t>22.3.2015.</a:t>
            </a:fld>
            <a:endParaRPr lang="hr-HR"/>
          </a:p>
        </p:txBody>
      </p:sp>
      <p:sp>
        <p:nvSpPr>
          <p:cNvPr id="22" name="Rezervirano mjesto podnožj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18" name="Rezervirano mjesto broja slajd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283D4F4-AD59-4B7F-87BD-3C5E80C1EFF0}" type="slidenum">
              <a:rPr lang="hr-HR" smtClean="0"/>
              <a:pPr/>
              <a:t>‹#›</a:t>
            </a:fld>
            <a:endParaRPr lang="hr-HR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Prostoručno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Prostoručno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AFAD6-ABF6-4453-8488-FD8E9DA81A8C}" type="datetimeFigureOut">
              <a:rPr lang="sr-Latn-C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22.3.2015</a:t>
            </a:fld>
            <a:endParaRPr lang="hr-HR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0C44C-CCE9-4349-BEF8-4AC92EA0456D}" type="slidenum">
              <a:rPr lang="hr-HR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105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http://www.tzosbarzup.hr/UserFiles/Image/gallery/baranja-aerial-0049-kopacki-rit.jp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youtube.com/watch?v=6dxXyDf3q6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8.png"/><Relationship Id="rId7" Type="http://schemas.openxmlformats.org/officeDocument/2006/relationships/image" Target="http://udruga-kameleon.hr/IMG/jpg/turopoljska_svinja_mraclin-bloger-hr_400.jpg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http://i51.tinypic.com/2lm2zbn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://www.balkanrivers.net/sites/default/files/Lonjsko%20Polje%20Goran%20Safarek%202.jpg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http://www.mint.hr/UserDocsImages/100601-dani_save.jpg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http://www.dzzp.hr/slike_upload/20150129/dzzp201501291458390.jpg" TargetMode="External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SAVA\Veleševec_savska mrtvaja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07504" y="332656"/>
            <a:ext cx="8918880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1052737"/>
            <a:ext cx="7772400" cy="2016224"/>
          </a:xfrm>
        </p:spPr>
        <p:txBody>
          <a:bodyPr>
            <a:normAutofit fontScale="90000"/>
          </a:bodyPr>
          <a:lstStyle/>
          <a:p>
            <a:pPr algn="ctr"/>
            <a:r>
              <a:rPr lang="hr-HR" sz="53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RIJEKA SAVA</a:t>
            </a:r>
            <a:br>
              <a:rPr lang="hr-HR" sz="53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hr-HR" sz="53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JUČER – DANAS – SUTRA</a:t>
            </a:r>
            <a:r>
              <a:rPr lang="hr-HR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hr-HR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endParaRPr lang="hr-HR" i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rmAutofit/>
          </a:bodyPr>
          <a:lstStyle/>
          <a:p>
            <a:pPr algn="ctr"/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MEĐUNARODNO ZNAČAJNA MOČVARNA PODRUČJA U HRVATSKOJ</a:t>
            </a:r>
          </a:p>
        </p:txBody>
      </p:sp>
      <p:pic>
        <p:nvPicPr>
          <p:cNvPr id="24578" name="Picture 2" descr="Crna Mla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21088"/>
            <a:ext cx="4036602" cy="2674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Picture 3" descr="http://www.tzosbarzup.hr/UserFiles/Image/gallery/baranja-aerial-0049-kopacki-rit.jpg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5276808" y="4149080"/>
            <a:ext cx="3867192" cy="2708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Delta Neretve"/>
          <p:cNvPicPr>
            <a:picLocks noChangeAspect="1" noChangeArrowheads="1"/>
          </p:cNvPicPr>
          <p:nvPr/>
        </p:nvPicPr>
        <p:blipFill>
          <a:blip r:embed="rId5" cstate="print"/>
          <a:srcRect t="14815"/>
          <a:stretch>
            <a:fillRect/>
          </a:stretch>
        </p:blipFill>
        <p:spPr bwMode="auto">
          <a:xfrm>
            <a:off x="7043" y="836712"/>
            <a:ext cx="3916885" cy="2650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2" name="Picture 6" descr="E:\SAVA\lonjsko polje2.jpg"/>
          <p:cNvPicPr>
            <a:picLocks noChangeAspect="1" noChangeArrowheads="1"/>
          </p:cNvPicPr>
          <p:nvPr/>
        </p:nvPicPr>
        <p:blipFill>
          <a:blip r:embed="rId6" cstate="print"/>
          <a:srcRect t="23077"/>
          <a:stretch>
            <a:fillRect/>
          </a:stretch>
        </p:blipFill>
        <p:spPr bwMode="auto">
          <a:xfrm>
            <a:off x="5179372" y="836713"/>
            <a:ext cx="405436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1" name="Picture 5" descr="Vransko jezero_patke zviždare (Anas penelope) u seobi"/>
          <p:cNvPicPr>
            <a:picLocks noChangeAspect="1" noChangeArrowheads="1"/>
          </p:cNvPicPr>
          <p:nvPr/>
        </p:nvPicPr>
        <p:blipFill>
          <a:blip r:embed="rId7" cstate="print"/>
          <a:srcRect t="8186"/>
          <a:stretch>
            <a:fillRect/>
          </a:stretch>
        </p:blipFill>
        <p:spPr bwMode="auto">
          <a:xfrm>
            <a:off x="2699792" y="2780928"/>
            <a:ext cx="393508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RIJEKE – ŽILE KUCAVICE NAŠEG PLANETA 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hr-HR" sz="1800" dirty="0" smtClean="0"/>
              <a:t>Ljudi naseljavaju obale rijeka i potoka još od najranijih vremena </a:t>
            </a:r>
            <a:endParaRPr lang="hr-HR" sz="1800" dirty="0"/>
          </a:p>
        </p:txBody>
      </p:sp>
      <p:pic>
        <p:nvPicPr>
          <p:cNvPr id="25602" name="Picture 2" descr="Stare civilizacije uz rijek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844824"/>
            <a:ext cx="6156768" cy="4735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52128"/>
          </a:xfrm>
        </p:spPr>
        <p:txBody>
          <a:bodyPr>
            <a:noAutofit/>
          </a:bodyPr>
          <a:lstStyle/>
          <a:p>
            <a:pPr algn="ctr"/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POVIJEST NASELJENOSTI UZ RIJEKU SAVU</a:t>
            </a:r>
            <a:r>
              <a:rPr lang="hr-HR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hr-HR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hr-HR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hr-HR" sz="1800" dirty="0" smtClean="0"/>
              <a:t>Naseljenost područja oko Zagreba od najdalje prošlosti postoji više od 35.000 godina</a:t>
            </a:r>
          </a:p>
          <a:p>
            <a:endParaRPr lang="hr-HR" sz="1800" dirty="0" smtClean="0"/>
          </a:p>
          <a:p>
            <a:r>
              <a:rPr lang="hr-HR" sz="1800" dirty="0" smtClean="0"/>
              <a:t>Najranije zapisano ime rijeke Save kod starogrčkih geografa prije Krista je </a:t>
            </a:r>
          </a:p>
          <a:p>
            <a:pPr>
              <a:buNone/>
            </a:pPr>
            <a:r>
              <a:rPr lang="hr-HR" sz="1800" dirty="0" smtClean="0"/>
              <a:t>     bilo </a:t>
            </a:r>
            <a:r>
              <a:rPr lang="hr-HR" sz="1800" i="1" noProof="1" smtClean="0"/>
              <a:t>Saos potamos</a:t>
            </a:r>
            <a:r>
              <a:rPr lang="hr-HR" sz="1800" noProof="1" smtClean="0"/>
              <a:t>, s 2 rana predrimska grada - Segestika  i Syrmion </a:t>
            </a:r>
            <a:endParaRPr lang="hr-HR" sz="1800" noProof="1"/>
          </a:p>
        </p:txBody>
      </p:sp>
      <p:pic>
        <p:nvPicPr>
          <p:cNvPr id="2050" name="Picture 2" descr="E:\SAVA\Ilirska pleme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068960"/>
            <a:ext cx="5616624" cy="3789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5536" y="548680"/>
            <a:ext cx="8291264" cy="5577483"/>
          </a:xfrm>
        </p:spPr>
        <p:txBody>
          <a:bodyPr>
            <a:normAutofit/>
          </a:bodyPr>
          <a:lstStyle/>
          <a:p>
            <a:r>
              <a:rPr lang="hr-HR" sz="1800" dirty="0" smtClean="0"/>
              <a:t>Tek kasnije je antička Sava postala poznata u Rimskom Carstvu pod latinskim nazivom </a:t>
            </a:r>
            <a:r>
              <a:rPr lang="hr-HR" sz="1800" i="1" noProof="1" smtClean="0"/>
              <a:t>Savus flumen</a:t>
            </a:r>
          </a:p>
          <a:p>
            <a:pPr>
              <a:buFont typeface="Wingdings" pitchFamily="2" charset="2"/>
              <a:buChar char="Ø"/>
            </a:pPr>
            <a:r>
              <a:rPr lang="hr-HR" sz="1600" i="1" noProof="1" smtClean="0"/>
              <a:t>Aemona (Ljubljana), Andautonia (Ščitarjevo kod Zagreba), Siscia (Sisak), Servitium (Gradiška), Marsonia (Slavonski Brod), Sirmium (Mitrovica), Singidunum (Beograd</a:t>
            </a:r>
            <a:r>
              <a:rPr lang="hr-HR" sz="1600" i="1" dirty="0" smtClean="0"/>
              <a:t>)</a:t>
            </a:r>
            <a:endParaRPr lang="hr-HR" sz="1600" i="1" dirty="0"/>
          </a:p>
        </p:txBody>
      </p:sp>
      <p:pic>
        <p:nvPicPr>
          <p:cNvPr id="27650" name="Picture 2" descr="Rimljani na tlu Hrvatsk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16832"/>
            <a:ext cx="8136904" cy="468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RIJEKA SAVA 18.-20. STOLJEĆE</a:t>
            </a:r>
            <a:endParaRPr lang="hr-H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>
            <a:normAutofit/>
          </a:bodyPr>
          <a:lstStyle/>
          <a:p>
            <a:r>
              <a:rPr lang="hr-HR" sz="1800" dirty="0" smtClean="0"/>
              <a:t>Zbog vojno-strateških i gospodarskih razloga carica Marija Terezija donijela </a:t>
            </a:r>
          </a:p>
          <a:p>
            <a:pPr>
              <a:buNone/>
            </a:pPr>
            <a:r>
              <a:rPr lang="hr-HR" sz="1800" dirty="0" smtClean="0"/>
              <a:t>     je 1763. g. odluku o izmjeri svih zemalja u Habsburškoj Monarhiji</a:t>
            </a:r>
            <a:endParaRPr lang="hr-HR" sz="1800" dirty="0"/>
          </a:p>
        </p:txBody>
      </p:sp>
      <p:pic>
        <p:nvPicPr>
          <p:cNvPr id="28674" name="Picture 2" descr="Sava od granice do Drneka 1783_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48880"/>
            <a:ext cx="9144000" cy="439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r>
              <a:rPr lang="hr-HR" sz="1800" dirty="0" smtClean="0"/>
              <a:t>Gradnja prvog mosta preko rijeke Save počela je 1783. godine</a:t>
            </a:r>
            <a:endParaRPr lang="hr-HR" sz="1800" dirty="0"/>
          </a:p>
        </p:txBody>
      </p:sp>
      <p:pic>
        <p:nvPicPr>
          <p:cNvPr id="29698" name="Picture 2" descr="Lokacija prvog mosta u ZG-u_17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574049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 descr="Lokacija prvih savskih mostova u ZGu_stanje dan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7921" y="2996952"/>
            <a:ext cx="5566079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r>
              <a:rPr lang="hr-HR" sz="1800" dirty="0" smtClean="0"/>
              <a:t>Na području Zagreba rijeka Sava je sve do 1899. godine bila neregulirana</a:t>
            </a:r>
          </a:p>
          <a:p>
            <a:pPr>
              <a:buNone/>
            </a:pPr>
            <a:endParaRPr lang="hr-HR" sz="1800" dirty="0" smtClean="0"/>
          </a:p>
          <a:p>
            <a:r>
              <a:rPr lang="hr-HR" sz="1800" dirty="0" smtClean="0"/>
              <a:t>Tok rijeke Save nije činilo jedinstveno korito kakvo danas poznajemo, već </a:t>
            </a:r>
          </a:p>
          <a:p>
            <a:pPr>
              <a:buNone/>
            </a:pPr>
            <a:r>
              <a:rPr lang="hr-HR" sz="1800" dirty="0" smtClean="0"/>
              <a:t>     čitav splet manjih tokova i rukavaca čiji se položaj neprestano mijenjao</a:t>
            </a:r>
          </a:p>
          <a:p>
            <a:pPr>
              <a:buNone/>
            </a:pPr>
            <a:endParaRPr lang="hr-HR" sz="1800" dirty="0" smtClean="0"/>
          </a:p>
          <a:p>
            <a:r>
              <a:rPr lang="hr-HR" sz="1800" dirty="0" smtClean="0"/>
              <a:t>Velike poplave Save oko Zagreba 1876., 1880. i u 90-im godinama 19.st.</a:t>
            </a:r>
          </a:p>
          <a:p>
            <a:pPr>
              <a:buNone/>
            </a:pPr>
            <a:endParaRPr lang="hr-HR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5733256"/>
            <a:ext cx="8229600" cy="576064"/>
          </a:xfrm>
        </p:spPr>
        <p:txBody>
          <a:bodyPr/>
          <a:lstStyle/>
          <a:p>
            <a:pPr>
              <a:buNone/>
            </a:pPr>
            <a:r>
              <a:rPr lang="hr-HR" sz="1600" dirty="0" smtClean="0"/>
              <a:t>                   </a:t>
            </a:r>
            <a:r>
              <a:rPr lang="hr-HR" sz="1600" dirty="0" err="1" smtClean="0"/>
              <a:t>Sl</a:t>
            </a:r>
            <a:r>
              <a:rPr lang="hr-HR" sz="1600" dirty="0" smtClean="0"/>
              <a:t>. Projektna karta stanja korita rijeke Save s planom regulacije iz 1899.</a:t>
            </a:r>
          </a:p>
          <a:p>
            <a:endParaRPr lang="hr-HR" dirty="0"/>
          </a:p>
        </p:txBody>
      </p:sp>
      <p:pic>
        <p:nvPicPr>
          <p:cNvPr id="30722" name="Picture 2" descr="sava 1899_1900_s foru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776585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r>
              <a:rPr lang="hr-HR" sz="1800" dirty="0" smtClean="0"/>
              <a:t>Već 1905. g. vidjeli su se i rezultati rada jer su se vodostaji Save postupno snižavali</a:t>
            </a:r>
            <a:endParaRPr lang="hr-HR" sz="1800" dirty="0"/>
          </a:p>
        </p:txBody>
      </p:sp>
      <p:pic>
        <p:nvPicPr>
          <p:cNvPr id="31746" name="Slika 2" descr="Stanje regulacije Save kod Zagreba 19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21130"/>
            <a:ext cx="8802771" cy="533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r>
              <a:rPr lang="hr-HR" sz="1800" dirty="0" smtClean="0"/>
              <a:t>Glavnina zahvata na koritu obavljena je između 1900. i 1918. godine kada je Sava kod Zagreba dobila svoj današnji tok </a:t>
            </a:r>
          </a:p>
          <a:p>
            <a:endParaRPr lang="hr-HR" sz="1800" dirty="0" smtClean="0"/>
          </a:p>
          <a:p>
            <a:pPr>
              <a:spcBef>
                <a:spcPts val="0"/>
              </a:spcBef>
            </a:pPr>
            <a:r>
              <a:rPr lang="hr-HR" sz="1800" dirty="0" smtClean="0"/>
              <a:t>Nakon katastrofalne poplave Save kod Zagreba 1964. g., od 1965. g. velika sredstva utrošila su se na gradnju novih viših i širih nasipa na obje strane </a:t>
            </a:r>
          </a:p>
          <a:p>
            <a:pPr>
              <a:spcBef>
                <a:spcPts val="0"/>
              </a:spcBef>
              <a:buNone/>
            </a:pPr>
            <a:r>
              <a:rPr lang="hr-HR" sz="1800" dirty="0" smtClean="0"/>
              <a:t>     Save od Jankomira do </a:t>
            </a:r>
            <a:r>
              <a:rPr lang="hr-HR" sz="1800" dirty="0" err="1" smtClean="0"/>
              <a:t>Mičevca</a:t>
            </a:r>
            <a:endParaRPr lang="hr-HR" sz="1800" dirty="0" smtClean="0"/>
          </a:p>
          <a:p>
            <a:endParaRPr lang="hr-HR" sz="1800" dirty="0"/>
          </a:p>
        </p:txBody>
      </p:sp>
      <p:pic>
        <p:nvPicPr>
          <p:cNvPr id="32770" name="Picture 2" descr="Sava od granice do Drneka_dan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564904"/>
            <a:ext cx="8820361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296144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r-HR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hr-HR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hr-HR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hr-HR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hr-HR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hr-HR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hr-HR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hr-HR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hr-HR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hr-HR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hr-HR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hr-HR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hr-HR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</a:t>
            </a:r>
            <a:r>
              <a:rPr lang="hr-HR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SVJETSKI </a:t>
            </a:r>
            <a:r>
              <a:rPr lang="hr-HR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 VODA</a:t>
            </a:r>
            <a:r>
              <a:rPr lang="hr-HR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hr-HR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hr-HR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1196752"/>
            <a:ext cx="7992888" cy="5127848"/>
          </a:xfrm>
        </p:spPr>
        <p:txBody>
          <a:bodyPr/>
          <a:lstStyle/>
          <a:p>
            <a:pPr algn="ctr">
              <a:buNone/>
            </a:pPr>
            <a:endParaRPr lang="hr-HR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>
              <a:buFont typeface="Wingdings" pitchFamily="2" charset="2"/>
              <a:buChar char="Ø"/>
            </a:pPr>
            <a:r>
              <a:rPr lang="hr-HR" sz="1800" dirty="0" smtClean="0"/>
              <a:t>konferencija </a:t>
            </a:r>
            <a:r>
              <a:rPr lang="hr-HR" sz="1800" dirty="0"/>
              <a:t>Ujedinjenih naroda o okolišu i razvoju u Rio de </a:t>
            </a:r>
            <a:r>
              <a:rPr lang="hr-HR" sz="1800" dirty="0" smtClean="0"/>
              <a:t>Janeiru  </a:t>
            </a:r>
          </a:p>
          <a:p>
            <a:pPr>
              <a:buNone/>
            </a:pPr>
            <a:r>
              <a:rPr lang="hr-HR" sz="1800" dirty="0" smtClean="0">
                <a:latin typeface="Times New Roman"/>
                <a:cs typeface="Times New Roman"/>
              </a:rPr>
              <a:t>     → </a:t>
            </a:r>
            <a:r>
              <a:rPr lang="hr-HR" sz="1800" dirty="0" smtClean="0"/>
              <a:t>22</a:t>
            </a:r>
            <a:r>
              <a:rPr lang="hr-HR" sz="1800" dirty="0"/>
              <a:t>. </a:t>
            </a:r>
            <a:r>
              <a:rPr lang="hr-HR" sz="1800" dirty="0" smtClean="0"/>
              <a:t>ožujak obilježava se </a:t>
            </a:r>
            <a:r>
              <a:rPr lang="hr-HR" sz="1800" dirty="0"/>
              <a:t>kao Svjetski dan voda </a:t>
            </a:r>
            <a:endParaRPr lang="hr-HR" sz="1800" dirty="0" smtClean="0"/>
          </a:p>
          <a:p>
            <a:pPr>
              <a:buFont typeface="Wingdings" pitchFamily="2" charset="2"/>
              <a:buChar char="Ø"/>
            </a:pPr>
            <a:endParaRPr lang="hr-HR" sz="1600" dirty="0"/>
          </a:p>
          <a:p>
            <a:pPr>
              <a:buNone/>
            </a:pPr>
            <a:r>
              <a:rPr lang="hr-HR" sz="1600" b="1" i="1" dirty="0" smtClean="0"/>
              <a:t>        </a:t>
            </a:r>
          </a:p>
          <a:p>
            <a:pPr>
              <a:lnSpc>
                <a:spcPct val="114000"/>
              </a:lnSpc>
              <a:spcBef>
                <a:spcPts val="0"/>
              </a:spcBef>
              <a:buNone/>
            </a:pPr>
            <a:r>
              <a:rPr lang="hr-HR" sz="1600" b="1" i="1" dirty="0"/>
              <a:t> </a:t>
            </a:r>
            <a:r>
              <a:rPr lang="hr-HR" sz="1600" b="1" i="1" dirty="0" smtClean="0"/>
              <a:t>        Jedan </a:t>
            </a:r>
            <a:r>
              <a:rPr lang="hr-HR" sz="1600" b="1" i="1" dirty="0"/>
              <a:t>od šest </a:t>
            </a:r>
            <a:r>
              <a:rPr lang="hr-HR" sz="1600" i="1" dirty="0"/>
              <a:t>ljudi na Zemlji nema dnevnih 20-50 litara </a:t>
            </a:r>
            <a:r>
              <a:rPr lang="hr-HR" sz="1600" i="1" dirty="0" smtClean="0"/>
              <a:t>osigurane</a:t>
            </a:r>
          </a:p>
          <a:p>
            <a:pPr>
              <a:lnSpc>
                <a:spcPct val="114000"/>
              </a:lnSpc>
              <a:spcBef>
                <a:spcPts val="0"/>
              </a:spcBef>
              <a:buNone/>
            </a:pPr>
            <a:r>
              <a:rPr lang="hr-HR" sz="1600" i="1" dirty="0" smtClean="0"/>
              <a:t>        svježe vode</a:t>
            </a:r>
            <a:r>
              <a:rPr lang="hr-HR" sz="1600" i="1" dirty="0"/>
              <a:t>, a </a:t>
            </a:r>
            <a:r>
              <a:rPr lang="hr-HR" sz="1600" i="1" dirty="0" smtClean="0"/>
              <a:t>prema procjenama </a:t>
            </a:r>
            <a:r>
              <a:rPr lang="hr-HR" sz="1600" i="1" dirty="0"/>
              <a:t>s</a:t>
            </a:r>
            <a:r>
              <a:rPr lang="hr-HR" sz="1600" i="1" dirty="0" smtClean="0"/>
              <a:t>vakodnevno </a:t>
            </a:r>
            <a:r>
              <a:rPr lang="hr-HR" sz="1600" i="1" dirty="0"/>
              <a:t>od posljedica </a:t>
            </a:r>
            <a:endParaRPr lang="hr-HR" sz="1600" i="1" dirty="0" smtClean="0"/>
          </a:p>
          <a:p>
            <a:pPr>
              <a:lnSpc>
                <a:spcPct val="114000"/>
              </a:lnSpc>
              <a:spcBef>
                <a:spcPts val="0"/>
              </a:spcBef>
              <a:buNone/>
            </a:pPr>
            <a:r>
              <a:rPr lang="hr-HR" sz="1600" i="1" dirty="0" smtClean="0"/>
              <a:t>        nedostatka </a:t>
            </a:r>
            <a:r>
              <a:rPr lang="hr-HR" sz="1600" i="1" dirty="0"/>
              <a:t>vode </a:t>
            </a:r>
            <a:r>
              <a:rPr lang="hr-HR" sz="1600" i="1" dirty="0" smtClean="0"/>
              <a:t>umire </a:t>
            </a:r>
            <a:r>
              <a:rPr lang="hr-HR" sz="1600" b="1" i="1" dirty="0" smtClean="0"/>
              <a:t>3.800 </a:t>
            </a:r>
            <a:r>
              <a:rPr lang="hr-HR" sz="1600" i="1" dirty="0" smtClean="0"/>
              <a:t>djece! </a:t>
            </a:r>
          </a:p>
          <a:p>
            <a:pPr>
              <a:lnSpc>
                <a:spcPct val="114000"/>
              </a:lnSpc>
              <a:spcBef>
                <a:spcPts val="0"/>
              </a:spcBef>
              <a:buNone/>
            </a:pPr>
            <a:r>
              <a:rPr lang="hr-HR" sz="1600" i="1" dirty="0" smtClean="0"/>
              <a:t>        </a:t>
            </a:r>
          </a:p>
          <a:p>
            <a:pPr>
              <a:lnSpc>
                <a:spcPct val="114000"/>
              </a:lnSpc>
              <a:spcBef>
                <a:spcPts val="0"/>
              </a:spcBef>
              <a:buNone/>
            </a:pPr>
            <a:r>
              <a:rPr lang="hr-HR" sz="1600" i="1" dirty="0" smtClean="0"/>
              <a:t>        </a:t>
            </a:r>
          </a:p>
          <a:p>
            <a:pPr>
              <a:buNone/>
            </a:pPr>
            <a:r>
              <a:rPr lang="hr-HR" sz="1600" i="1" dirty="0"/>
              <a:t> </a:t>
            </a:r>
            <a:r>
              <a:rPr lang="hr-HR" sz="1600" i="1" dirty="0" smtClean="0"/>
              <a:t>    </a:t>
            </a:r>
            <a:endParaRPr lang="hr-HR" sz="1600" dirty="0"/>
          </a:p>
        </p:txBody>
      </p:sp>
      <p:pic>
        <p:nvPicPr>
          <p:cNvPr id="2054" name="Picture 6" descr="http://dalje.com/slike/slike_3/r1/g2009/m06/x221206224065242724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2204864"/>
            <a:ext cx="1800200" cy="2844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http://www.lucas-int.hr/upload_data/site_photos/big_vo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293096"/>
            <a:ext cx="3323861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2" name="Picture 2" descr="http://www.unwater.org/uploads/pics/wwd2015-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0"/>
            <a:ext cx="2962275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r>
              <a:rPr lang="hr-HR" sz="1800" dirty="0" smtClean="0"/>
              <a:t>U noći s 25. na 26. listopada </a:t>
            </a:r>
            <a:r>
              <a:rPr lang="hr-HR" sz="1800" b="1" dirty="0" smtClean="0"/>
              <a:t>1964.</a:t>
            </a:r>
            <a:r>
              <a:rPr lang="hr-HR" sz="1800" dirty="0" smtClean="0"/>
              <a:t> godine Zagreb je pogodila velika poplava. </a:t>
            </a:r>
          </a:p>
          <a:p>
            <a:pPr>
              <a:buNone/>
            </a:pPr>
            <a:r>
              <a:rPr lang="hr-HR" sz="1800" dirty="0" smtClean="0"/>
              <a:t>      Došlo je do pucanja nasipa i nabujala Sava je potopila trećinu grada, odnosno oko  6 000 ha područja na kojem je tada živjelo 180 000 ljudi.      </a:t>
            </a:r>
          </a:p>
          <a:p>
            <a:pPr>
              <a:buNone/>
            </a:pPr>
            <a:r>
              <a:rPr lang="hr-HR" sz="1800" dirty="0" smtClean="0"/>
              <a:t>     </a:t>
            </a:r>
            <a:r>
              <a:rPr lang="hr-HR" sz="1600" dirty="0" smtClean="0"/>
              <a:t>Posljedice su bile katastrofalne - život je izgubilo 17 ljudi, njih čak 40 000 ostalo je bez krova nad glavom, potpuno je uništeno 10 000 stanova, 3 297 gospodarskih zgrada, 61 trafostanica. Oštećeno je 120 poduzeća, 2 km autoceste, iz skladišta je izgubljeno 65% građevinskog materijala, štete su pretrpjela brojna druga materijalna i kulturna dobra.</a:t>
            </a:r>
            <a:endParaRPr lang="hr-HR" sz="1800" dirty="0" smtClean="0"/>
          </a:p>
          <a:p>
            <a:pPr>
              <a:buNone/>
            </a:pPr>
            <a:endParaRPr lang="hr-HR" sz="1800" dirty="0" smtClean="0"/>
          </a:p>
          <a:p>
            <a:pPr>
              <a:buNone/>
            </a:pPr>
            <a:r>
              <a:rPr lang="hr-HR" sz="1200" b="1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https://www.youtube.com/watch?v=6dxXyDf3q6Y - </a:t>
            </a:r>
          </a:p>
          <a:p>
            <a:pPr>
              <a:buNone/>
            </a:pPr>
            <a:endParaRPr lang="hr-HR" sz="1800" b="1" dirty="0" smtClean="0"/>
          </a:p>
          <a:p>
            <a:pPr>
              <a:buNone/>
            </a:pPr>
            <a:endParaRPr lang="hr-HR" sz="1800" dirty="0" smtClean="0"/>
          </a:p>
          <a:p>
            <a:endParaRPr lang="hr-HR" sz="1800" dirty="0"/>
          </a:p>
        </p:txBody>
      </p:sp>
      <p:pic>
        <p:nvPicPr>
          <p:cNvPr id="33794" name="Picture 2" descr="poplava_zg_1964_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573016"/>
            <a:ext cx="4101669" cy="310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60870462-poplava-zagreb-sava-poplava-1964-drzavni-arhi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852936"/>
            <a:ext cx="3963861" cy="3874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pPr algn="ctr"/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RIJEKA SAVA DANAS</a:t>
            </a:r>
            <a:endParaRPr lang="hr-H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hr-HR" sz="1800" dirty="0" smtClean="0"/>
              <a:t>duljine 944 km, uz Dunav i Dravu jedna je od tri najdulje rijeke u Hrvatskoj, </a:t>
            </a:r>
          </a:p>
          <a:p>
            <a:pPr>
              <a:spcBef>
                <a:spcPts val="0"/>
              </a:spcBef>
              <a:buNone/>
            </a:pPr>
            <a:r>
              <a:rPr lang="hr-HR" sz="1800" dirty="0" smtClean="0"/>
              <a:t>    16. po duljini u Europi</a:t>
            </a:r>
          </a:p>
          <a:p>
            <a:endParaRPr lang="hr-HR" sz="1800" dirty="0" smtClean="0"/>
          </a:p>
          <a:p>
            <a:pPr>
              <a:spcBef>
                <a:spcPts val="0"/>
              </a:spcBef>
            </a:pPr>
            <a:r>
              <a:rPr lang="hr-HR" sz="1800" dirty="0" smtClean="0"/>
              <a:t>S površinom sliva od 97,713 km</a:t>
            </a:r>
            <a:r>
              <a:rPr lang="hr-HR" sz="1800" baseline="30000" dirty="0" smtClean="0"/>
              <a:t>2</a:t>
            </a:r>
            <a:r>
              <a:rPr lang="hr-HR" sz="1800" dirty="0" smtClean="0"/>
              <a:t> pokriva znatan dio Slovenije, Hrvatske, </a:t>
            </a:r>
          </a:p>
          <a:p>
            <a:pPr>
              <a:spcBef>
                <a:spcPts val="0"/>
              </a:spcBef>
              <a:buNone/>
            </a:pPr>
            <a:r>
              <a:rPr lang="hr-HR" sz="1800" dirty="0" smtClean="0"/>
              <a:t>     Bosne i Hercegovine, Srbije, Crne Gore i manji dio teritorija Albanije</a:t>
            </a:r>
          </a:p>
          <a:p>
            <a:endParaRPr lang="hr-HR" sz="1800" dirty="0"/>
          </a:p>
        </p:txBody>
      </p:sp>
      <p:pic>
        <p:nvPicPr>
          <p:cNvPr id="34818" name="Picture 2" descr="Sliv rijeke Save"/>
          <p:cNvPicPr>
            <a:picLocks noChangeAspect="1" noChangeArrowheads="1"/>
          </p:cNvPicPr>
          <p:nvPr/>
        </p:nvPicPr>
        <p:blipFill>
          <a:blip r:embed="rId2" cstate="print"/>
          <a:srcRect t="17902" r="7410" b="7303"/>
          <a:stretch>
            <a:fillRect/>
          </a:stretch>
        </p:blipFill>
        <p:spPr bwMode="auto">
          <a:xfrm>
            <a:off x="1259632" y="2774622"/>
            <a:ext cx="6768753" cy="4083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404664"/>
            <a:ext cx="8435280" cy="5721499"/>
          </a:xfrm>
        </p:spPr>
        <p:txBody>
          <a:bodyPr>
            <a:normAutofit/>
          </a:bodyPr>
          <a:lstStyle/>
          <a:p>
            <a:r>
              <a:rPr lang="hr-HR" sz="1800" dirty="0" smtClean="0"/>
              <a:t>Rijeci Savi je svojstvena iznimna biološka i krajobrazna raznolikost</a:t>
            </a:r>
          </a:p>
          <a:p>
            <a:pPr>
              <a:buNone/>
            </a:pPr>
            <a:endParaRPr lang="hr-HR" sz="1800" dirty="0" smtClean="0"/>
          </a:p>
          <a:p>
            <a:pPr>
              <a:spcBef>
                <a:spcPts val="0"/>
              </a:spcBef>
            </a:pPr>
            <a:r>
              <a:rPr lang="hr-HR" sz="1800" dirty="0" smtClean="0"/>
              <a:t>Njezino porječje sadržava velike površine riječnih močvara i nizinski </a:t>
            </a:r>
          </a:p>
          <a:p>
            <a:pPr>
              <a:spcBef>
                <a:spcPts val="0"/>
              </a:spcBef>
              <a:buNone/>
            </a:pPr>
            <a:r>
              <a:rPr lang="hr-HR" sz="1800" dirty="0" smtClean="0"/>
              <a:t>     kompleks  šuma</a:t>
            </a:r>
          </a:p>
          <a:p>
            <a:pPr>
              <a:buNone/>
            </a:pPr>
            <a:endParaRPr lang="hr-HR" sz="1800" dirty="0" smtClean="0"/>
          </a:p>
          <a:p>
            <a:pPr>
              <a:spcBef>
                <a:spcPts val="0"/>
              </a:spcBef>
            </a:pPr>
            <a:r>
              <a:rPr lang="hr-HR" sz="1800" dirty="0" smtClean="0"/>
              <a:t>Jedinstven primjer rijeke s poplavnim nizinama koje su i dalje netaknute </a:t>
            </a:r>
          </a:p>
          <a:p>
            <a:pPr>
              <a:spcBef>
                <a:spcPts val="0"/>
              </a:spcBef>
              <a:buNone/>
            </a:pPr>
            <a:r>
              <a:rPr lang="hr-HR" sz="1800" dirty="0" smtClean="0"/>
              <a:t>    te ublažavaju poplave i podržavaju biološku raznolikost</a:t>
            </a:r>
            <a:endParaRPr lang="hr-HR" sz="1800" dirty="0"/>
          </a:p>
        </p:txBody>
      </p:sp>
      <p:pic>
        <p:nvPicPr>
          <p:cNvPr id="35842" name="Picture 2" descr="Ekološka mreža duž rijeke sa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636912"/>
            <a:ext cx="7679443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SAVA\Turopoljski lu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36912"/>
            <a:ext cx="2915816" cy="2114854"/>
          </a:xfrm>
          <a:prstGeom prst="rect">
            <a:avLst/>
          </a:prstGeo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pPr algn="ctr"/>
            <a:r>
              <a:rPr lang="hr-HR" sz="2400" dirty="0" smtClean="0"/>
              <a:t>Natura 2000 područje </a:t>
            </a:r>
            <a:r>
              <a:rPr lang="hr-HR" sz="2400" b="1" dirty="0" smtClean="0"/>
              <a:t>Odransko polje-Turopolje</a:t>
            </a:r>
            <a:endParaRPr lang="hr-HR" sz="24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>
              <a:buNone/>
            </a:pPr>
            <a:endParaRPr lang="hr-HR" sz="1800" dirty="0" smtClean="0"/>
          </a:p>
          <a:p>
            <a:pPr>
              <a:spcBef>
                <a:spcPts val="0"/>
              </a:spcBef>
            </a:pPr>
            <a:r>
              <a:rPr lang="hr-HR" sz="1800" dirty="0" smtClean="0"/>
              <a:t>Očuvani kompleks poplavnih šuma hrasta lužnjaka – Turopoljski lug, </a:t>
            </a:r>
          </a:p>
          <a:p>
            <a:pPr>
              <a:spcBef>
                <a:spcPts val="0"/>
              </a:spcBef>
              <a:buNone/>
            </a:pPr>
            <a:r>
              <a:rPr lang="hr-HR" sz="1800" dirty="0" smtClean="0"/>
              <a:t> vlažne livade uz rijeku Odru te prirodni tok rijeke Odre</a:t>
            </a:r>
          </a:p>
          <a:p>
            <a:pPr>
              <a:spcBef>
                <a:spcPts val="0"/>
              </a:spcBef>
              <a:buNone/>
            </a:pPr>
            <a:endParaRPr lang="hr-HR" sz="1800" dirty="0" smtClean="0"/>
          </a:p>
          <a:p>
            <a:pPr>
              <a:spcBef>
                <a:spcPts val="0"/>
              </a:spcBef>
            </a:pPr>
            <a:r>
              <a:rPr lang="hr-HR" sz="1800" dirty="0" smtClean="0"/>
              <a:t>Kosac, turopoljska svinja, hrvatski </a:t>
            </a:r>
            <a:r>
              <a:rPr lang="hr-HR" sz="1800" dirty="0" err="1" smtClean="0"/>
              <a:t>posavac</a:t>
            </a:r>
            <a:endParaRPr lang="hr-HR" sz="1800" dirty="0"/>
          </a:p>
        </p:txBody>
      </p:sp>
      <p:pic>
        <p:nvPicPr>
          <p:cNvPr id="36866" name="Slika 1"/>
          <p:cNvPicPr>
            <a:picLocks noChangeAspect="1" noChangeArrowheads="1"/>
          </p:cNvPicPr>
          <p:nvPr/>
        </p:nvPicPr>
        <p:blipFill>
          <a:blip r:embed="rId3" cstate="print"/>
          <a:srcRect l="7138" t="4984" r="7209" b="3636"/>
          <a:stretch>
            <a:fillRect/>
          </a:stretch>
        </p:blipFill>
        <p:spPr bwMode="auto">
          <a:xfrm>
            <a:off x="6012161" y="2230931"/>
            <a:ext cx="3131840" cy="4627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 descr="136-odransko-polj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97152"/>
            <a:ext cx="2881903" cy="1918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9" name="Slika 3" descr="C:\Users\Maja\Documents\MAJA POSAO\KOSAC_za školu\kosa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5013176"/>
            <a:ext cx="1723287" cy="170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70" name="Picture 6" descr="http://udruga-kameleon.hr/IMG/jpg/turopoljska_svinja_mraclin-bloger-hr_400.jpg"/>
          <p:cNvPicPr>
            <a:picLocks noChangeAspect="1" noChangeArrowheads="1"/>
          </p:cNvPicPr>
          <p:nvPr/>
        </p:nvPicPr>
        <p:blipFill>
          <a:blip r:embed="rId6" r:link="rId7" cstate="print"/>
          <a:srcRect l="4167" t="5501" r="4167" b="6479"/>
          <a:stretch>
            <a:fillRect/>
          </a:stretch>
        </p:blipFill>
        <p:spPr bwMode="auto">
          <a:xfrm>
            <a:off x="1763688" y="3429000"/>
            <a:ext cx="1683187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71" name="Picture 7" descr="Odra1_Tomica-Rubinić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3068960"/>
            <a:ext cx="2540811" cy="1624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73" name="Picture 9" descr="Hrvatski posava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07904" y="4797152"/>
            <a:ext cx="2555776" cy="1916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hr-HR" sz="1800" dirty="0" smtClean="0"/>
              <a:t>U Zagrebačkoj županiji kao </a:t>
            </a:r>
            <a:r>
              <a:rPr lang="hr-HR" sz="1800" dirty="0" err="1" smtClean="0"/>
              <a:t>retencijsko</a:t>
            </a:r>
            <a:r>
              <a:rPr lang="hr-HR" sz="1800" dirty="0" smtClean="0"/>
              <a:t> područje značajno nam je i područje između lijeve i desne obale Save između Zaprešića i Svete </a:t>
            </a:r>
            <a:r>
              <a:rPr lang="hr-HR" sz="1800" dirty="0" err="1" smtClean="0"/>
              <a:t>Nedelje</a:t>
            </a:r>
            <a:r>
              <a:rPr lang="hr-HR" sz="1800" dirty="0" smtClean="0"/>
              <a:t> – </a:t>
            </a:r>
          </a:p>
          <a:p>
            <a:pPr>
              <a:spcBef>
                <a:spcPts val="0"/>
              </a:spcBef>
              <a:buNone/>
            </a:pPr>
            <a:r>
              <a:rPr lang="hr-HR" sz="1800" b="1" dirty="0" smtClean="0"/>
              <a:t>     POR Sava-</a:t>
            </a:r>
            <a:r>
              <a:rPr lang="hr-HR" sz="1800" b="1" dirty="0" err="1" smtClean="0"/>
              <a:t>Strmec</a:t>
            </a:r>
            <a:r>
              <a:rPr lang="hr-HR" sz="1800" b="1" dirty="0" smtClean="0"/>
              <a:t> </a:t>
            </a:r>
            <a:r>
              <a:rPr lang="hr-HR" sz="1800" dirty="0" smtClean="0"/>
              <a:t>i nekadašnji </a:t>
            </a:r>
            <a:r>
              <a:rPr lang="hr-HR" sz="1800" b="1" dirty="0" smtClean="0"/>
              <a:t>POR Sava-Zaprešić</a:t>
            </a:r>
            <a:r>
              <a:rPr lang="hr-HR" sz="1800" dirty="0" smtClean="0"/>
              <a:t> te područje </a:t>
            </a:r>
          </a:p>
          <a:p>
            <a:pPr>
              <a:spcBef>
                <a:spcPts val="0"/>
              </a:spcBef>
              <a:buNone/>
            </a:pPr>
            <a:r>
              <a:rPr lang="hr-HR" sz="1800" b="1" dirty="0" smtClean="0"/>
              <a:t>     šume Žutice </a:t>
            </a:r>
            <a:r>
              <a:rPr lang="hr-HR" sz="1800" dirty="0" smtClean="0"/>
              <a:t>kod Ivanić-Grada</a:t>
            </a:r>
            <a:endParaRPr lang="hr-HR" sz="1800" dirty="0"/>
          </a:p>
        </p:txBody>
      </p:sp>
      <p:pic>
        <p:nvPicPr>
          <p:cNvPr id="38914" name="Picture 2" descr="foto Strmec_smanje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4286144" cy="288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šuma žutica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284984"/>
            <a:ext cx="442452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hr-HR" sz="2800" b="1" dirty="0" smtClean="0"/>
              <a:t>Sustav obrane od poplava Srednje </a:t>
            </a:r>
            <a:r>
              <a:rPr lang="hr-HR" sz="2800" b="1" dirty="0" err="1" smtClean="0"/>
              <a:t>Posavlje</a:t>
            </a:r>
            <a:r>
              <a:rPr lang="hr-HR" sz="2800" dirty="0" smtClean="0"/>
              <a:t/>
            </a:r>
            <a:br>
              <a:rPr lang="hr-HR" sz="2800" dirty="0" smtClean="0"/>
            </a:br>
            <a:endParaRPr lang="hr-HR" sz="28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hr-HR" sz="1800" dirty="0" smtClean="0"/>
              <a:t>obrana Zagrebačke županije od poplave savskih voda provodi se unutar višenamjenskog sustava obrane od poplave ''Srednjeg </a:t>
            </a:r>
            <a:r>
              <a:rPr lang="hr-HR" sz="1800" dirty="0" err="1" smtClean="0"/>
              <a:t>Posavlja</a:t>
            </a:r>
            <a:r>
              <a:rPr lang="hr-HR" sz="1800" dirty="0" smtClean="0"/>
              <a:t>'‘</a:t>
            </a:r>
          </a:p>
          <a:p>
            <a:endParaRPr lang="hr-HR" sz="1800" dirty="0" smtClean="0"/>
          </a:p>
          <a:p>
            <a:pPr>
              <a:spcBef>
                <a:spcPts val="0"/>
              </a:spcBef>
            </a:pPr>
            <a:r>
              <a:rPr lang="hr-HR" sz="1800" dirty="0" smtClean="0"/>
              <a:t>Područje obuhvata sustava obrane od poplave prostire se od Zagreba, </a:t>
            </a:r>
          </a:p>
          <a:p>
            <a:pPr>
              <a:spcBef>
                <a:spcPts val="0"/>
              </a:spcBef>
              <a:buNone/>
            </a:pPr>
            <a:r>
              <a:rPr lang="hr-HR" sz="1800" dirty="0" smtClean="0"/>
              <a:t>     odnosno Karlovca, na zapadu do Nove Gradiške na istoku</a:t>
            </a:r>
          </a:p>
          <a:p>
            <a:endParaRPr lang="hr-HR" sz="1800" dirty="0"/>
          </a:p>
        </p:txBody>
      </p:sp>
      <p:pic>
        <p:nvPicPr>
          <p:cNvPr id="39938" name="Picture 2" descr="Sustav obrane od poplava Srednje Posavlje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924944"/>
            <a:ext cx="6754746" cy="3933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pPr>
              <a:lnSpc>
                <a:spcPct val="114000"/>
              </a:lnSpc>
              <a:buNone/>
            </a:pPr>
            <a:r>
              <a:rPr lang="hr-HR" sz="2000" b="1" dirty="0" smtClean="0"/>
              <a:t>Osnovni objekti obrane od poplava uz rijeku Savu su:</a:t>
            </a:r>
            <a:endParaRPr lang="hr-HR" sz="1800" dirty="0" smtClean="0"/>
          </a:p>
          <a:p>
            <a:pPr>
              <a:lnSpc>
                <a:spcPct val="114000"/>
              </a:lnSpc>
            </a:pPr>
            <a:r>
              <a:rPr lang="hr-HR" sz="1800" b="1" dirty="0" smtClean="0"/>
              <a:t>Nasipi</a:t>
            </a:r>
          </a:p>
          <a:p>
            <a:pPr>
              <a:lnSpc>
                <a:spcPct val="114000"/>
              </a:lnSpc>
              <a:buFont typeface="Wingdings" pitchFamily="2" charset="2"/>
              <a:buChar char="Ø"/>
            </a:pPr>
            <a:r>
              <a:rPr lang="hr-HR" sz="1800" b="1" dirty="0" smtClean="0"/>
              <a:t>  </a:t>
            </a:r>
            <a:r>
              <a:rPr lang="hr-HR" sz="1800" dirty="0" smtClean="0"/>
              <a:t>Rijeka Sava zajedno s pritokama ima 1.800 kilometara nasipa! </a:t>
            </a:r>
          </a:p>
          <a:p>
            <a:pPr>
              <a:lnSpc>
                <a:spcPct val="114000"/>
              </a:lnSpc>
              <a:buNone/>
            </a:pPr>
            <a:endParaRPr lang="hr-HR" sz="1800" dirty="0" smtClean="0"/>
          </a:p>
          <a:p>
            <a:pPr>
              <a:lnSpc>
                <a:spcPct val="114000"/>
              </a:lnSpc>
            </a:pPr>
            <a:r>
              <a:rPr lang="hr-HR" sz="1800" b="1" dirty="0" smtClean="0"/>
              <a:t>Preljev Jankomir</a:t>
            </a:r>
            <a:endParaRPr lang="hr-HR" sz="1800" b="1" dirty="0"/>
          </a:p>
        </p:txBody>
      </p:sp>
      <p:pic>
        <p:nvPicPr>
          <p:cNvPr id="40962" name="Picture 2" descr="PRELJEV JANKOMI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6"/>
            <a:ext cx="526171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 descr="http://i51.tinypic.com/2lm2zbn.jpg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3749363" y="3140968"/>
            <a:ext cx="5394637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r>
              <a:rPr lang="hr-HR" sz="1800" b="1" dirty="0" err="1" smtClean="0"/>
              <a:t>Oteretni</a:t>
            </a:r>
            <a:r>
              <a:rPr lang="hr-HR" sz="1800" b="1" dirty="0" smtClean="0"/>
              <a:t> kanal Sava-Odra</a:t>
            </a:r>
          </a:p>
          <a:p>
            <a:endParaRPr lang="hr-HR" sz="1800" b="1" dirty="0" smtClean="0"/>
          </a:p>
          <a:p>
            <a:endParaRPr lang="hr-HR" sz="1800" b="1" dirty="0"/>
          </a:p>
        </p:txBody>
      </p:sp>
      <p:pic>
        <p:nvPicPr>
          <p:cNvPr id="44034" name="Picture 2" descr="Oteretni kanal Sava-Odra-Sa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4597" y="908720"/>
            <a:ext cx="7359403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 descr="Završetak oteretnog kana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2976"/>
            <a:ext cx="4789633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r>
              <a:rPr lang="hr-HR" sz="1800" b="1" dirty="0" smtClean="0"/>
              <a:t>Ustava Prevlaka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hr-HR" sz="1800" dirty="0" smtClean="0"/>
              <a:t>na lijevoj obali Save, između Zagreba i Siska - upušta velike vode Save </a:t>
            </a:r>
          </a:p>
          <a:p>
            <a:pPr>
              <a:spcBef>
                <a:spcPts val="0"/>
              </a:spcBef>
              <a:buNone/>
            </a:pPr>
            <a:r>
              <a:rPr lang="hr-HR" sz="1800" dirty="0" smtClean="0"/>
              <a:t>     u kanal Lonja – Strug</a:t>
            </a:r>
            <a:endParaRPr lang="hr-HR" sz="1800" dirty="0"/>
          </a:p>
        </p:txBody>
      </p:sp>
      <p:pic>
        <p:nvPicPr>
          <p:cNvPr id="41986" name="Picture 2" descr="Ustava Prevlaka_google ear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7496257" cy="388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USTAVA PREVLA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530267"/>
            <a:ext cx="5148064" cy="332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Oteretni kanal Lonja-Stru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4221088"/>
            <a:ext cx="4607351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r>
              <a:rPr lang="hr-HR" sz="1800" b="1" dirty="0" err="1" smtClean="0"/>
              <a:t>Oteretni</a:t>
            </a:r>
            <a:r>
              <a:rPr lang="hr-HR" sz="1800" b="1" dirty="0" smtClean="0"/>
              <a:t> kanal Lonja-Strug</a:t>
            </a:r>
            <a:endParaRPr lang="hr-HR" sz="1800" dirty="0"/>
          </a:p>
        </p:txBody>
      </p:sp>
      <p:pic>
        <p:nvPicPr>
          <p:cNvPr id="45058" name="Picture 2" descr="Oteretni kanal Lonja-Stru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980729"/>
            <a:ext cx="6048672" cy="3815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51520" y="260648"/>
            <a:ext cx="8712968" cy="586551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1600" b="1" dirty="0"/>
              <a:t>Republika Hrvatska je po dostupnosti vode i bogatstvu izvora na vrlo visokom 5. </a:t>
            </a:r>
            <a:r>
              <a:rPr lang="hr-HR" sz="1600" b="1" dirty="0" smtClean="0"/>
              <a:t>mjestu u Europi i 42</a:t>
            </a:r>
            <a:r>
              <a:rPr lang="hr-HR" sz="1600" b="1" dirty="0"/>
              <a:t>. mjestu u </a:t>
            </a:r>
            <a:r>
              <a:rPr lang="hr-HR" sz="1600" b="1" dirty="0" smtClean="0"/>
              <a:t>svijetu</a:t>
            </a:r>
            <a:endParaRPr lang="hr-HR" sz="1600" b="1" dirty="0"/>
          </a:p>
        </p:txBody>
      </p:sp>
      <p:pic>
        <p:nvPicPr>
          <p:cNvPr id="16386" name="Picture 2" descr="E:\SAVA\Plitvice625Shut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5" y="2852936"/>
            <a:ext cx="3816425" cy="1971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387" name="Picture 3" descr="E:\SAVA\čamc na Sav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780928"/>
            <a:ext cx="3624101" cy="2107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388" name="Picture 4" descr="E:\SAVA\Kopački ri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653136"/>
            <a:ext cx="2772255" cy="20411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390" name="Picture 6" descr="http://www.npkrka.hr/upload/stranice/2014/08/2014-08-01/76/skradinskibuk153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4643754"/>
            <a:ext cx="2664296" cy="1998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392" name="Picture 8" descr="http://www.exploro.hr/media/1878/Vransko%20lake-Cr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4581128"/>
            <a:ext cx="2736304" cy="2106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394" name="Picture 10" descr="http://risnjak.hr/wordpress/wp-content/uploads/2009/11/IMG_1987-1024x7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908720"/>
            <a:ext cx="3096344" cy="216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r>
              <a:rPr lang="hr-HR" sz="1800" b="1" dirty="0" smtClean="0"/>
              <a:t>Ustava </a:t>
            </a:r>
            <a:r>
              <a:rPr lang="hr-HR" sz="1800" b="1" dirty="0" err="1" smtClean="0"/>
              <a:t>Trebež</a:t>
            </a:r>
            <a:endParaRPr lang="hr-HR" sz="1800" b="1" dirty="0" smtClean="0"/>
          </a:p>
          <a:p>
            <a:pPr>
              <a:buFont typeface="Wingdings" pitchFamily="2" charset="2"/>
              <a:buChar char="Ø"/>
            </a:pPr>
            <a:r>
              <a:rPr lang="hr-HR" sz="1800" dirty="0" smtClean="0"/>
              <a:t>prazni Lonjsko polje u Savu i upušta savsku vodu u Lonjsko polje</a:t>
            </a:r>
          </a:p>
          <a:p>
            <a:endParaRPr lang="hr-HR" sz="1800" dirty="0"/>
          </a:p>
        </p:txBody>
      </p:sp>
      <p:pic>
        <p:nvPicPr>
          <p:cNvPr id="43010" name="Picture 2" descr="USTAVA TREBE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4790496" cy="317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E:\SAVA\Ustava Trebež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780928"/>
            <a:ext cx="5723500" cy="3933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r>
              <a:rPr lang="hr-HR" sz="1800" dirty="0" smtClean="0"/>
              <a:t>Od velikih voda Save primjereno je zaštićen samo grad Zagreb od Podsusedskog mosta do </a:t>
            </a:r>
            <a:r>
              <a:rPr lang="hr-HR" sz="1800" dirty="0" err="1" smtClean="0"/>
              <a:t>Mičevskog</a:t>
            </a:r>
            <a:r>
              <a:rPr lang="hr-HR" sz="1800" dirty="0" smtClean="0"/>
              <a:t> mosta u duljini 20 km</a:t>
            </a:r>
          </a:p>
          <a:p>
            <a:endParaRPr lang="hr-HR" sz="1800" dirty="0" smtClean="0"/>
          </a:p>
          <a:p>
            <a:r>
              <a:rPr lang="hr-HR" sz="1800" dirty="0" smtClean="0"/>
              <a:t>Ostala područja uz Savu uglavnom su nedovoljno zaštićena</a:t>
            </a:r>
          </a:p>
          <a:p>
            <a:endParaRPr lang="hr-HR" sz="1800" dirty="0" smtClean="0"/>
          </a:p>
          <a:p>
            <a:r>
              <a:rPr lang="hr-HR" sz="1800" dirty="0" smtClean="0"/>
              <a:t>Prave posljedice ovih intervencija postale su očite tek nakon dužeg vremena</a:t>
            </a:r>
            <a:endParaRPr lang="hr-H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292080" y="3789040"/>
            <a:ext cx="3394720" cy="2337123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4" name="Picture 2" descr="POPLAVA 2010 ZAGR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333292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POPLAVA 2010 prodor nasipa kod Sopa Bukevsk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0648"/>
            <a:ext cx="4427984" cy="282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POPLAVA 2010_uzvodno od Zagreb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645024"/>
            <a:ext cx="4283968" cy="287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POPLAVA 2010_Turopolj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645024"/>
            <a:ext cx="432048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hr-HR" sz="1800" dirty="0" smtClean="0"/>
              <a:t>Grubim regulacijama gube se mnoga vrijedna staništa i rijetke vrste, no dolazi </a:t>
            </a:r>
          </a:p>
          <a:p>
            <a:pPr>
              <a:spcBef>
                <a:spcPts val="0"/>
              </a:spcBef>
              <a:buNone/>
            </a:pPr>
            <a:r>
              <a:rPr lang="hr-HR" sz="1800" dirty="0" smtClean="0"/>
              <a:t>     i do promjena razine podzemnih voda, sušenja šuma, nizvodnih poplava…</a:t>
            </a:r>
            <a:endParaRPr lang="hr-HR" sz="1800" dirty="0"/>
          </a:p>
        </p:txBody>
      </p:sp>
      <p:pic>
        <p:nvPicPr>
          <p:cNvPr id="47106" name="Picture 2" descr="Zašto dolazi do šteta u poplavama"/>
          <p:cNvPicPr>
            <a:picLocks noChangeAspect="1" noChangeArrowheads="1"/>
          </p:cNvPicPr>
          <p:nvPr/>
        </p:nvPicPr>
        <p:blipFill>
          <a:blip r:embed="rId2" cstate="print"/>
          <a:srcRect b="9616"/>
          <a:stretch>
            <a:fillRect/>
          </a:stretch>
        </p:blipFill>
        <p:spPr bwMode="auto">
          <a:xfrm>
            <a:off x="251520" y="1268760"/>
            <a:ext cx="8568952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r>
              <a:rPr lang="hr-HR" sz="1800" dirty="0" smtClean="0"/>
              <a:t>Jedino razumno rješenje obrane od poplava jest </a:t>
            </a:r>
            <a:r>
              <a:rPr lang="hr-HR" sz="1800" b="1" dirty="0" smtClean="0"/>
              <a:t>vraćanje rijeka u prirodno stanje</a:t>
            </a:r>
            <a:endParaRPr lang="hr-HR" sz="1800" dirty="0" smtClean="0"/>
          </a:p>
          <a:p>
            <a:endParaRPr lang="hr-HR" sz="1800" dirty="0" smtClean="0"/>
          </a:p>
          <a:p>
            <a:r>
              <a:rPr lang="hr-HR" sz="1800" dirty="0" smtClean="0"/>
              <a:t>Što više odvojiti nasipe od rijeka tako da rijeka ima prostora da plavi unutar njih, a ne da plavi gradove i sela </a:t>
            </a:r>
          </a:p>
          <a:p>
            <a:endParaRPr lang="hr-HR" sz="1800" dirty="0"/>
          </a:p>
        </p:txBody>
      </p:sp>
      <p:pic>
        <p:nvPicPr>
          <p:cNvPr id="48130" name="Picture 2" descr="Restoracija rijeke_primjer Drave u Austrij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122218"/>
            <a:ext cx="6350420" cy="45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1800" dirty="0" smtClean="0"/>
              <a:t>    Poplavno područje PP Lonjsko polje</a:t>
            </a:r>
            <a:endParaRPr lang="hr-HR" sz="1800" dirty="0"/>
          </a:p>
        </p:txBody>
      </p:sp>
      <p:pic>
        <p:nvPicPr>
          <p:cNvPr id="4" name="Slika 3" descr="Temporal flood in the Sava River´s floodplain at Lonjsko Polje Nature Park. Photo: Goran Šafarek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908720"/>
            <a:ext cx="7632848" cy="568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pPr algn="ctr"/>
            <a:r>
              <a:rPr lang="hr-HR" sz="2800" b="1" dirty="0" smtClean="0"/>
              <a:t>BUDUĆNOST RIJEKE SAVE</a:t>
            </a:r>
            <a:r>
              <a:rPr lang="hr-HR" sz="2800" dirty="0" smtClean="0"/>
              <a:t/>
            </a:r>
            <a:br>
              <a:rPr lang="hr-HR" sz="2800" dirty="0" smtClean="0"/>
            </a:br>
            <a:endParaRPr lang="hr-HR" sz="28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1800" i="1" dirty="0" smtClean="0"/>
              <a:t>→ Održavati biološku raznolikost i ravnotežu ekosustava poplavnih nizinskih šuma, pašnjaka i livada te očuvati, odnosno obnoviti prirodne retencije</a:t>
            </a:r>
          </a:p>
          <a:p>
            <a:pPr>
              <a:buNone/>
            </a:pPr>
            <a:r>
              <a:rPr lang="hr-HR" sz="1800" i="1" dirty="0" smtClean="0"/>
              <a:t>→ Rijekama i potocima pokušati vratiti prvotno korito, čime bi se smanjila brzina toka, time i opasnost od poplavljivanja, a biljnom i životinjskom svijetu osigurao bi se povratak na stara staništa</a:t>
            </a:r>
          </a:p>
          <a:p>
            <a:pPr>
              <a:buNone/>
            </a:pPr>
            <a:r>
              <a:rPr lang="hr-HR" sz="1800" i="1" dirty="0" smtClean="0"/>
              <a:t>→ Omogućiti održivo gospodarenje šumama i ekstenzivnu poljoprivredu te održivi razvoj poticanjem pašarenja, košnje i uzgoja autohtonih i tradicijskih pasmina kao i turizma uz očuvanje kulturnog krajobraza i kulturne baštine</a:t>
            </a:r>
          </a:p>
          <a:p>
            <a:endParaRPr lang="hr-HR" sz="1800" dirty="0"/>
          </a:p>
        </p:txBody>
      </p:sp>
      <p:pic>
        <p:nvPicPr>
          <p:cNvPr id="49154" name="Slika 5" descr="C:\Users\Iva\Documents\slike za net\30.07.2011., ,,Kosci za Kosce,, Selce 3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56992"/>
            <a:ext cx="2736304" cy="207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Slika 6" descr="C:\Users\Iva\Documents\MAJA POSAO\MAJA SVE S POSLA\SAVA-STRMEC\kosci za kosce T.Rubinić\2009-07-31_Kosci za kosce\Kosci za kosce_Odra_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9666" y="4941168"/>
            <a:ext cx="2868448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Slika 8" descr="H:\PREZENTACIJA ZA PMF-GEOGR\Odra1_Tomica-Rubinić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501008"/>
            <a:ext cx="3162325" cy="2027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Slika 7" descr="H:\PREZENTACIJA ZA PMF-GEOGR\bird watchi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4987339"/>
            <a:ext cx="2555776" cy="187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51520" y="404664"/>
            <a:ext cx="8435280" cy="5721499"/>
          </a:xfrm>
        </p:spPr>
        <p:txBody>
          <a:bodyPr>
            <a:normAutofit/>
          </a:bodyPr>
          <a:lstStyle/>
          <a:p>
            <a:r>
              <a:rPr lang="hr-HR" sz="2000" b="1" dirty="0" smtClean="0"/>
              <a:t>Dan rijeke Save  </a:t>
            </a:r>
            <a:r>
              <a:rPr lang="hr-HR" sz="1800" dirty="0" smtClean="0">
                <a:latin typeface="Times New Roman"/>
                <a:cs typeface="Times New Roman"/>
              </a:rPr>
              <a:t>→ </a:t>
            </a:r>
            <a:r>
              <a:rPr lang="hr-HR" sz="1800" dirty="0" smtClean="0"/>
              <a:t>promicanje značaja rijeke Save za </a:t>
            </a:r>
          </a:p>
          <a:p>
            <a:pPr>
              <a:buNone/>
            </a:pPr>
            <a:r>
              <a:rPr lang="hr-HR" sz="1800" dirty="0" smtClean="0"/>
              <a:t>     sve zemlje u slivu, njenih iznimnih ekoloških vrijednosti i </a:t>
            </a:r>
          </a:p>
          <a:p>
            <a:pPr>
              <a:buNone/>
            </a:pPr>
            <a:r>
              <a:rPr lang="hr-HR" sz="1800" dirty="0" smtClean="0"/>
              <a:t>     </a:t>
            </a:r>
            <a:r>
              <a:rPr lang="hr-HR" sz="1800" dirty="0" err="1" smtClean="0"/>
              <a:t>socio</a:t>
            </a:r>
            <a:r>
              <a:rPr lang="hr-HR" sz="1800" dirty="0" smtClean="0"/>
              <a:t>-ekonomskih potencijala</a:t>
            </a:r>
            <a:endParaRPr lang="hr-HR" sz="1800" dirty="0"/>
          </a:p>
        </p:txBody>
      </p:sp>
      <p:pic>
        <p:nvPicPr>
          <p:cNvPr id="1026" name="Picture 2" descr="http://www.mint.hr/UserDocsImages/100601-dani_save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6372200" y="116632"/>
            <a:ext cx="2581958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Vožnja Savom_Dan rijeke Sav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628800"/>
            <a:ext cx="3229319" cy="235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Prikaz žetvenih običaja_Dan rijeke Save 20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2996952"/>
            <a:ext cx="3545976" cy="254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Lokalna gastronomija_Dan rijeke Save 20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5" y="4635458"/>
            <a:ext cx="3168352" cy="222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1926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hr-HR" sz="2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Projekti kojima se želi očuvati prirodna </a:t>
            </a:r>
          </a:p>
          <a:p>
            <a:pPr algn="ctr">
              <a:buNone/>
            </a:pPr>
            <a:r>
              <a:rPr lang="hr-HR" sz="2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 kulturna vrijednost područja uz rijeku Savu</a:t>
            </a:r>
          </a:p>
          <a:p>
            <a:pPr>
              <a:buNone/>
            </a:pPr>
            <a:endParaRPr lang="hr-HR" sz="1800" b="1" dirty="0" smtClean="0"/>
          </a:p>
          <a:p>
            <a:pPr lvl="0"/>
            <a:r>
              <a:rPr lang="hr-HR" sz="1800" b="1" i="1" dirty="0" smtClean="0"/>
              <a:t>Sava-kultura-Natura </a:t>
            </a:r>
            <a:endParaRPr lang="hr-HR" sz="1800" i="1" dirty="0" smtClean="0"/>
          </a:p>
          <a:p>
            <a:pPr>
              <a:spcBef>
                <a:spcPts val="0"/>
              </a:spcBef>
              <a:buNone/>
            </a:pPr>
            <a:r>
              <a:rPr lang="hr-HR" sz="1800" dirty="0" smtClean="0"/>
              <a:t>     </a:t>
            </a:r>
            <a:r>
              <a:rPr lang="hr-HR" sz="1600" dirty="0" smtClean="0"/>
              <a:t>Cilj projekta </a:t>
            </a:r>
            <a:r>
              <a:rPr lang="hr-HR" sz="1600" dirty="0" smtClean="0">
                <a:latin typeface="Times New Roman"/>
                <a:cs typeface="Times New Roman"/>
              </a:rPr>
              <a:t>→</a:t>
            </a:r>
            <a:r>
              <a:rPr lang="hr-HR" sz="1600" dirty="0" smtClean="0"/>
              <a:t> suradnja sa udrugama civilnog društva koje se bave zaštitom prirode, poticanje održivog  upravljanja rijekom Savom, suradnja sa proizvođačima na tom području i pomoć u boljem plasmanu proizvoda, </a:t>
            </a:r>
            <a:r>
              <a:rPr lang="hr-HR" sz="1600" smtClean="0"/>
              <a:t>održavanje </a:t>
            </a:r>
            <a:r>
              <a:rPr lang="hr-HR" sz="1600" smtClean="0"/>
              <a:t>promotivnih </a:t>
            </a:r>
            <a:r>
              <a:rPr lang="hr-HR" sz="1600" dirty="0" smtClean="0"/>
              <a:t>aktivnosti (izložbe, eko sajam), a sve radi jačanja međusobne suradnje na poplavnom području rijeke Save</a:t>
            </a:r>
            <a:endParaRPr lang="hr-HR" sz="1800" dirty="0" smtClean="0"/>
          </a:p>
          <a:p>
            <a:pPr>
              <a:buNone/>
            </a:pPr>
            <a:r>
              <a:rPr lang="hr-HR" sz="1800" dirty="0" smtClean="0"/>
              <a:t> </a:t>
            </a:r>
          </a:p>
          <a:p>
            <a:pPr>
              <a:buNone/>
            </a:pPr>
            <a:endParaRPr lang="hr-HR" sz="1800" dirty="0" smtClean="0"/>
          </a:p>
          <a:p>
            <a:pPr>
              <a:buNone/>
            </a:pPr>
            <a:endParaRPr lang="hr-HR" sz="1800" dirty="0" smtClean="0"/>
          </a:p>
          <a:p>
            <a:pPr lvl="0"/>
            <a:r>
              <a:rPr lang="hr-HR" sz="1800" b="1" i="1" dirty="0" smtClean="0"/>
              <a:t>Sava </a:t>
            </a:r>
            <a:r>
              <a:rPr lang="hr-HR" sz="1800" b="1" i="1" dirty="0" err="1" smtClean="0"/>
              <a:t>Parks</a:t>
            </a:r>
            <a:r>
              <a:rPr lang="hr-HR" sz="1800" b="1" i="1" dirty="0" smtClean="0"/>
              <a:t> </a:t>
            </a:r>
            <a:r>
              <a:rPr lang="hr-HR" sz="1800" b="1" i="1" dirty="0" err="1" smtClean="0"/>
              <a:t>Network</a:t>
            </a:r>
            <a:r>
              <a:rPr lang="hr-HR" sz="1800" b="1" i="1" dirty="0" smtClean="0"/>
              <a:t> </a:t>
            </a:r>
            <a:endParaRPr lang="hr-HR" sz="1800" i="1" dirty="0" smtClean="0"/>
          </a:p>
          <a:p>
            <a:pPr>
              <a:spcBef>
                <a:spcPts val="0"/>
              </a:spcBef>
              <a:buNone/>
            </a:pPr>
            <a:r>
              <a:rPr lang="hr-HR" sz="1800" dirty="0" smtClean="0"/>
              <a:t>       </a:t>
            </a:r>
            <a:r>
              <a:rPr lang="hr-HR" sz="1600" dirty="0" smtClean="0"/>
              <a:t>Cilj projekta </a:t>
            </a:r>
            <a:r>
              <a:rPr lang="hr-HR" sz="1600" dirty="0" smtClean="0">
                <a:latin typeface="Times New Roman"/>
                <a:cs typeface="Times New Roman"/>
              </a:rPr>
              <a:t>→ </a:t>
            </a:r>
            <a:r>
              <a:rPr lang="hr-HR" sz="1600" dirty="0" smtClean="0"/>
              <a:t>jačanje suradnje četiriju zemalja na </a:t>
            </a:r>
          </a:p>
          <a:p>
            <a:pPr>
              <a:spcBef>
                <a:spcPts val="0"/>
              </a:spcBef>
              <a:buNone/>
            </a:pPr>
            <a:r>
              <a:rPr lang="hr-HR" sz="1600" dirty="0" smtClean="0"/>
              <a:t>       održavanju dobrog ekološkog stanja rijeke Save, njezinih </a:t>
            </a:r>
          </a:p>
          <a:p>
            <a:pPr>
              <a:spcBef>
                <a:spcPts val="0"/>
              </a:spcBef>
              <a:buNone/>
            </a:pPr>
            <a:r>
              <a:rPr lang="hr-HR" sz="1600" dirty="0" smtClean="0"/>
              <a:t>       pritoka i poplavnih površina te provedba projekata obnove </a:t>
            </a:r>
          </a:p>
          <a:p>
            <a:pPr>
              <a:spcBef>
                <a:spcPts val="0"/>
              </a:spcBef>
              <a:buNone/>
            </a:pPr>
            <a:r>
              <a:rPr lang="hr-HR" sz="1600" dirty="0" smtClean="0"/>
              <a:t>       modificiranih dijelova riječnog toka i prirodnih poplavnih </a:t>
            </a:r>
          </a:p>
          <a:p>
            <a:pPr>
              <a:spcBef>
                <a:spcPts val="0"/>
              </a:spcBef>
              <a:buNone/>
            </a:pPr>
            <a:r>
              <a:rPr lang="hr-HR" sz="1600" dirty="0" smtClean="0"/>
              <a:t>       retencija</a:t>
            </a:r>
          </a:p>
          <a:p>
            <a:pPr>
              <a:buNone/>
            </a:pPr>
            <a:r>
              <a:rPr lang="hr-HR" sz="1600" dirty="0" smtClean="0"/>
              <a:t>       </a:t>
            </a:r>
          </a:p>
          <a:p>
            <a:pPr>
              <a:buNone/>
            </a:pPr>
            <a:r>
              <a:rPr lang="hr-HR" sz="1600" dirty="0" smtClean="0"/>
              <a:t>       </a:t>
            </a:r>
            <a:endParaRPr lang="hr-HR" sz="1800" dirty="0" smtClean="0"/>
          </a:p>
          <a:p>
            <a:endParaRPr lang="hr-HR" sz="1800" dirty="0"/>
          </a:p>
        </p:txBody>
      </p:sp>
      <p:pic>
        <p:nvPicPr>
          <p:cNvPr id="2050" name="Picture 1" descr="final v1 hr bez zastav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068960"/>
            <a:ext cx="3888432" cy="792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 descr="E:\SAVA\savaPotpisivanje-Deklaracij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4293096"/>
            <a:ext cx="2808312" cy="18675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76064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hr-HR" sz="3600" dirty="0" smtClean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itchFamily="82" charset="0"/>
            </a:endParaRPr>
          </a:p>
          <a:p>
            <a:pPr algn="ctr">
              <a:buNone/>
            </a:pPr>
            <a:r>
              <a:rPr lang="hr-HR" sz="3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HVALA NA PAŽNJI!</a:t>
            </a:r>
          </a:p>
          <a:p>
            <a:pPr algn="ctr">
              <a:buNone/>
            </a:pPr>
            <a:endParaRPr lang="hr-HR" sz="3600" dirty="0" smtClean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itchFamily="82" charset="0"/>
            </a:endParaRPr>
          </a:p>
          <a:p>
            <a:pPr algn="ctr">
              <a:buNone/>
            </a:pPr>
            <a:endParaRPr lang="hr-HR" sz="3600" dirty="0" smtClean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itchFamily="82" charset="0"/>
            </a:endParaRPr>
          </a:p>
          <a:p>
            <a:pPr algn="ctr">
              <a:buNone/>
            </a:pPr>
            <a:endParaRPr lang="hr-HR" sz="3600" dirty="0" smtClean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itchFamily="82" charset="0"/>
            </a:endParaRPr>
          </a:p>
          <a:p>
            <a:pPr algn="ctr">
              <a:buNone/>
            </a:pPr>
            <a:endParaRPr lang="hr-HR" sz="3600" dirty="0" smtClean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itchFamily="82" charset="0"/>
            </a:endParaRPr>
          </a:p>
          <a:p>
            <a:pPr algn="ctr">
              <a:buNone/>
            </a:pPr>
            <a:endParaRPr lang="hr-HR" sz="3600" dirty="0" smtClean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itchFamily="82" charset="0"/>
            </a:endParaRPr>
          </a:p>
          <a:p>
            <a:pPr algn="ctr">
              <a:buNone/>
            </a:pPr>
            <a:endParaRPr lang="hr-HR" sz="3600" dirty="0" smtClean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itchFamily="82" charset="0"/>
            </a:endParaRPr>
          </a:p>
          <a:p>
            <a:pPr algn="ctr">
              <a:buNone/>
            </a:pPr>
            <a:endParaRPr lang="hr-HR" sz="3600" dirty="0" smtClean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itchFamily="82" charset="0"/>
            </a:endParaRPr>
          </a:p>
          <a:p>
            <a:pPr algn="ctr">
              <a:buNone/>
            </a:pPr>
            <a:endParaRPr lang="hr-HR" sz="3600" dirty="0" smtClean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itchFamily="82" charset="0"/>
            </a:endParaRPr>
          </a:p>
          <a:p>
            <a:pPr algn="ctr">
              <a:buNone/>
            </a:pPr>
            <a:endParaRPr lang="hr-HR" sz="3600" dirty="0" smtClean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itchFamily="82" charset="0"/>
            </a:endParaRPr>
          </a:p>
          <a:p>
            <a:pPr algn="ctr">
              <a:buNone/>
            </a:pPr>
            <a:endParaRPr lang="hr-HR" sz="3600" dirty="0" smtClean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itchFamily="82" charset="0"/>
            </a:endParaRPr>
          </a:p>
          <a:p>
            <a:pPr algn="ctr">
              <a:buNone/>
            </a:pPr>
            <a:endParaRPr lang="hr-HR" sz="3600" dirty="0" smtClean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itchFamily="82" charset="0"/>
            </a:endParaRPr>
          </a:p>
          <a:p>
            <a:pPr algn="ctr">
              <a:buNone/>
            </a:pPr>
            <a:endParaRPr lang="hr-HR" sz="3600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itchFamily="82" charset="0"/>
            </a:endParaRPr>
          </a:p>
        </p:txBody>
      </p:sp>
      <p:pic>
        <p:nvPicPr>
          <p:cNvPr id="3075" name="Picture 3" descr="E:\SAVA\hrvatski_posava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16711"/>
            <a:ext cx="9144000" cy="3441290"/>
          </a:xfrm>
          <a:prstGeom prst="rect">
            <a:avLst/>
          </a:prstGeom>
          <a:noFill/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219686" y="5481035"/>
            <a:ext cx="870462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17625" algn="l"/>
              </a:tabLst>
            </a:pPr>
            <a:endParaRPr kumimoji="0" lang="hr-HR" sz="7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17625" algn="l"/>
              </a:tabLst>
            </a:pPr>
            <a:endParaRPr lang="hr-HR" sz="700" i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17625" algn="l"/>
              </a:tabLst>
            </a:pPr>
            <a:endParaRPr kumimoji="0" lang="hr-HR" sz="7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17625" algn="l"/>
              </a:tabLst>
            </a:pPr>
            <a:endParaRPr lang="hr-HR" sz="700" i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17625" algn="l"/>
              </a:tabLst>
            </a:pPr>
            <a:endParaRPr kumimoji="0" lang="hr-HR" sz="7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17625" algn="l"/>
              </a:tabLst>
            </a:pPr>
            <a:endParaRPr lang="hr-HR" sz="700" i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17625" algn="l"/>
              </a:tabLst>
            </a:pPr>
            <a:endParaRPr kumimoji="0" lang="hr-HR" sz="7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17625" algn="l"/>
              </a:tabLst>
            </a:pPr>
            <a:endParaRPr lang="hr-HR" sz="700" i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17625" algn="l"/>
              </a:tabLst>
            </a:pPr>
            <a:endParaRPr kumimoji="0" lang="hr-HR" sz="7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17625" algn="l"/>
              </a:tabLst>
            </a:pPr>
            <a:endParaRPr lang="hr-HR" sz="700" i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7427168" cy="576064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 </a:t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805264"/>
          </a:xfrm>
        </p:spPr>
        <p:txBody>
          <a:bodyPr>
            <a:normAutofit/>
          </a:bodyPr>
          <a:lstStyle/>
          <a:p>
            <a:r>
              <a:rPr lang="hr-HR" sz="1600" dirty="0" smtClean="0"/>
              <a:t>Voda je neophodna za život biljkama, životinjama, ljudima</a:t>
            </a:r>
          </a:p>
          <a:p>
            <a:endParaRPr lang="hr-HR" sz="1600" dirty="0" smtClean="0"/>
          </a:p>
          <a:p>
            <a:endParaRPr lang="hr-HR" sz="1600" dirty="0" smtClean="0"/>
          </a:p>
          <a:p>
            <a:endParaRPr lang="hr-HR" sz="1600" dirty="0" smtClean="0"/>
          </a:p>
          <a:p>
            <a:endParaRPr lang="hr-HR" sz="1600" dirty="0" smtClean="0"/>
          </a:p>
          <a:p>
            <a:endParaRPr lang="hr-HR" sz="1600" dirty="0" smtClean="0"/>
          </a:p>
          <a:p>
            <a:endParaRPr lang="hr-HR" sz="1600" dirty="0" smtClean="0"/>
          </a:p>
          <a:p>
            <a:endParaRPr lang="hr-HR" sz="1600" dirty="0" smtClean="0"/>
          </a:p>
          <a:p>
            <a:endParaRPr lang="hr-HR" sz="1600" dirty="0" smtClean="0"/>
          </a:p>
          <a:p>
            <a:endParaRPr lang="hr-HR" sz="1600" dirty="0" smtClean="0"/>
          </a:p>
          <a:p>
            <a:endParaRPr lang="hr-HR" sz="1600" dirty="0" smtClean="0"/>
          </a:p>
          <a:p>
            <a:endParaRPr lang="hr-HR" sz="1600" dirty="0" smtClean="0"/>
          </a:p>
          <a:p>
            <a:endParaRPr lang="hr-HR" sz="1600" dirty="0" smtClean="0"/>
          </a:p>
          <a:p>
            <a:endParaRPr lang="hr-HR" sz="1600" dirty="0" smtClean="0"/>
          </a:p>
          <a:p>
            <a:endParaRPr lang="hr-HR" sz="1600" dirty="0" smtClean="0"/>
          </a:p>
          <a:p>
            <a:pPr>
              <a:buNone/>
            </a:pPr>
            <a:r>
              <a:rPr lang="hr-HR" sz="1600" i="1" dirty="0" smtClean="0"/>
              <a:t>    </a:t>
            </a:r>
          </a:p>
          <a:p>
            <a:pPr>
              <a:buNone/>
            </a:pPr>
            <a:endParaRPr lang="hr-HR" sz="1600" i="1" dirty="0" smtClean="0"/>
          </a:p>
          <a:p>
            <a:pPr>
              <a:buNone/>
            </a:pPr>
            <a:r>
              <a:rPr lang="hr-HR" sz="1600" i="1" dirty="0" smtClean="0"/>
              <a:t>    </a:t>
            </a:r>
            <a:r>
              <a:rPr lang="hr-HR" sz="1400" i="1" dirty="0" smtClean="0"/>
              <a:t>Voda u rijekama i jezerima daje manje </a:t>
            </a:r>
          </a:p>
          <a:p>
            <a:pPr>
              <a:buNone/>
            </a:pPr>
            <a:r>
              <a:rPr lang="hr-HR" sz="1400" i="1" dirty="0" smtClean="0"/>
              <a:t>    od 0,01% ukupne vode na Zemlji</a:t>
            </a:r>
            <a:endParaRPr lang="hr-HR" sz="1400" dirty="0"/>
          </a:p>
        </p:txBody>
      </p:sp>
      <p:pic>
        <p:nvPicPr>
          <p:cNvPr id="2050" name="Picture 2" descr="E:\SAVA\kart svije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8064896" cy="4536504"/>
          </a:xfrm>
          <a:prstGeom prst="rect">
            <a:avLst/>
          </a:prstGeom>
          <a:noFill/>
        </p:spPr>
      </p:pic>
      <p:pic>
        <p:nvPicPr>
          <p:cNvPr id="1027" name="Picture 3" descr="Raspodjela vode na Zemlji"/>
          <p:cNvPicPr>
            <a:picLocks noChangeAspect="1" noChangeArrowheads="1"/>
          </p:cNvPicPr>
          <p:nvPr/>
        </p:nvPicPr>
        <p:blipFill>
          <a:blip r:embed="rId3" cstate="print"/>
          <a:srcRect t="10725"/>
          <a:stretch>
            <a:fillRect/>
          </a:stretch>
        </p:blipFill>
        <p:spPr bwMode="auto">
          <a:xfrm>
            <a:off x="3635896" y="3861048"/>
            <a:ext cx="5040560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avokutnik 5"/>
          <p:cNvSpPr/>
          <p:nvPr/>
        </p:nvSpPr>
        <p:spPr>
          <a:xfrm>
            <a:off x="323528" y="332656"/>
            <a:ext cx="8820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r-HR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VODA – JEDAN OD GLAVNIH RESURSA 21. STOLJEĆA</a:t>
            </a:r>
            <a:br>
              <a:rPr lang="hr-HR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hr-HR" sz="2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2285992"/>
            <a:ext cx="7858180" cy="2143140"/>
          </a:xfrm>
        </p:spPr>
        <p:txBody>
          <a:bodyPr>
            <a:noAutofit/>
          </a:bodyPr>
          <a:lstStyle/>
          <a:p>
            <a:r>
              <a:rPr lang="hr-HR" sz="1200" b="1" dirty="0" smtClean="0"/>
              <a:t>‘</a:t>
            </a:r>
            <a:r>
              <a:rPr lang="hr-HR" sz="1400" b="1" dirty="0" smtClean="0"/>
              <a:t>Sava kultura NATURA </a:t>
            </a:r>
            <a:r>
              <a:rPr lang="hr-HR" sz="1400" dirty="0" smtClean="0"/>
              <a:t>provodi se u sklopu programa pretpristupne pomoći  </a:t>
            </a:r>
            <a:br>
              <a:rPr lang="hr-HR" sz="1400" dirty="0" smtClean="0"/>
            </a:br>
            <a:r>
              <a:rPr lang="hr-HR" sz="1400" dirty="0" smtClean="0"/>
              <a:t/>
            </a:r>
            <a:br>
              <a:rPr lang="hr-HR" sz="1400" dirty="0" smtClean="0"/>
            </a:br>
            <a:r>
              <a:rPr lang="hr-HR" sz="1400" b="1" dirty="0" smtClean="0"/>
              <a:t>IPA 2011- Potpora organizacijama civilnog društva u razvoju partnerstva za održivo korištenje zaštićenih područja u Hrvatskoj, uključujući potencijalna NATURA 2000 područja. </a:t>
            </a:r>
            <a:r>
              <a:rPr lang="hr-HR" sz="1400" dirty="0" smtClean="0"/>
              <a:t/>
            </a:r>
            <a:br>
              <a:rPr lang="hr-HR" sz="1400" dirty="0" smtClean="0"/>
            </a:br>
            <a:r>
              <a:rPr lang="hr-HR" sz="1400" dirty="0" smtClean="0"/>
              <a:t/>
            </a:r>
            <a:br>
              <a:rPr lang="hr-HR" sz="1400" dirty="0" smtClean="0"/>
            </a:br>
            <a:r>
              <a:rPr lang="hr-HR" sz="1400" dirty="0" smtClean="0"/>
              <a:t>Nositelj Projekta je </a:t>
            </a:r>
            <a:r>
              <a:rPr lang="hr-HR" sz="1400" b="1" dirty="0" smtClean="0"/>
              <a:t>Zelena akcija </a:t>
            </a:r>
            <a:r>
              <a:rPr lang="hr-HR" sz="1400" dirty="0" smtClean="0"/>
              <a:t>iz Zagreba, a partneri su </a:t>
            </a:r>
            <a:r>
              <a:rPr lang="hr-HR" sz="1400" b="1" dirty="0" smtClean="0"/>
              <a:t>Brodsko ekološko društvo-BED</a:t>
            </a:r>
            <a:r>
              <a:rPr lang="hr-HR" sz="1400" dirty="0" smtClean="0"/>
              <a:t>, </a:t>
            </a:r>
            <a:r>
              <a:rPr lang="hr-HR" sz="1400" b="1" dirty="0" smtClean="0"/>
              <a:t>Javna ustanova Natura Slavonica </a:t>
            </a:r>
            <a:r>
              <a:rPr lang="hr-HR" sz="1400" dirty="0" smtClean="0"/>
              <a:t>iz Brodsko-posavske županije, </a:t>
            </a:r>
            <a:r>
              <a:rPr lang="hr-HR" sz="1400" b="1" dirty="0" smtClean="0"/>
              <a:t>Javna ustanova za upravljanje zaštićenim prirodnim vrijednostima Zagrebačke županije (Zeleni prsten)</a:t>
            </a:r>
            <a:r>
              <a:rPr lang="hr-HR" sz="1400" dirty="0" smtClean="0"/>
              <a:t> i </a:t>
            </a:r>
            <a:r>
              <a:rPr lang="hr-HR" sz="1400" b="1" dirty="0" smtClean="0"/>
              <a:t>Javna ustanova za upravljanje zaštićenim prirodnim vrijednostima Sisačko-moslavačke županije. </a:t>
            </a:r>
            <a:endParaRPr lang="hr-HR" sz="1400" b="1" dirty="0"/>
          </a:p>
        </p:txBody>
      </p:sp>
      <p:pic>
        <p:nvPicPr>
          <p:cNvPr id="1026" name="Picture 1" descr="final v1 hr bez zastav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9" y="0"/>
            <a:ext cx="8858281" cy="192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714480" y="6400800"/>
            <a:ext cx="575029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r-HR" sz="1100" i="1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„Ovaj  projekt financira Europska unija a sufinancira Ured za udruge Republike Hrvatske.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r-HR" sz="1100" i="1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Sadržaj je isključiva odgovornost projektnih partnera i ne odražava nužno gledišta Europske unije.“</a:t>
            </a:r>
            <a:endParaRPr lang="hr-HR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grb_hr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7358082" y="5572140"/>
            <a:ext cx="1494217" cy="998113"/>
          </a:xfrm>
          <a:prstGeom prst="rect">
            <a:avLst/>
          </a:prstGeom>
        </p:spPr>
      </p:pic>
      <p:pic>
        <p:nvPicPr>
          <p:cNvPr id="13" name="Picture 12" descr="flag_yellow_low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8596" y="5643578"/>
            <a:ext cx="809187" cy="54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0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03648" y="0"/>
            <a:ext cx="7488832" cy="1124744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SVJETSKI DAN VLAŽNIH STANIŠTA</a:t>
            </a:r>
            <a:endParaRPr lang="hr-H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hr-HR" sz="1800" b="1" dirty="0" err="1" smtClean="0"/>
              <a:t>Ramsarska</a:t>
            </a:r>
            <a:r>
              <a:rPr lang="hr-HR" sz="1800" b="1" dirty="0" smtClean="0"/>
              <a:t> konvencija</a:t>
            </a:r>
            <a:endParaRPr lang="hr-HR" sz="1800" i="1" dirty="0" smtClean="0"/>
          </a:p>
          <a:p>
            <a:pPr algn="ctr">
              <a:buNone/>
            </a:pPr>
            <a:r>
              <a:rPr lang="hr-HR" sz="1800" i="1" dirty="0" smtClean="0"/>
              <a:t>         </a:t>
            </a:r>
            <a:r>
              <a:rPr lang="hr-HR" sz="1600" i="1" dirty="0" smtClean="0"/>
              <a:t>Broj zemalja potpisnica </a:t>
            </a:r>
            <a:r>
              <a:rPr lang="hr-HR" sz="1600" i="1" dirty="0" err="1" smtClean="0"/>
              <a:t>Ramsarske</a:t>
            </a:r>
            <a:r>
              <a:rPr lang="hr-HR" sz="1600" i="1" dirty="0" smtClean="0"/>
              <a:t> konvencije: </a:t>
            </a:r>
            <a:r>
              <a:rPr lang="hr-HR" sz="1600" b="1" i="1" dirty="0" smtClean="0"/>
              <a:t>168</a:t>
            </a:r>
            <a:endParaRPr lang="hr-HR" sz="1600" b="1" dirty="0" smtClean="0"/>
          </a:p>
          <a:p>
            <a:pPr>
              <a:buNone/>
            </a:pPr>
            <a:r>
              <a:rPr lang="hr-HR" sz="1600" i="1" dirty="0" smtClean="0"/>
              <a:t>                                           Broj </a:t>
            </a:r>
            <a:r>
              <a:rPr lang="hr-HR" sz="1600" i="1" dirty="0" err="1" smtClean="0"/>
              <a:t>Ramsarskih</a:t>
            </a:r>
            <a:r>
              <a:rPr lang="hr-HR" sz="1600" i="1" dirty="0" smtClean="0"/>
              <a:t> područja: </a:t>
            </a:r>
            <a:r>
              <a:rPr lang="hr-HR" sz="1600" b="1" i="1" dirty="0" smtClean="0"/>
              <a:t>2 186</a:t>
            </a:r>
            <a:endParaRPr lang="hr-HR" sz="1600" b="1" dirty="0" smtClean="0"/>
          </a:p>
          <a:p>
            <a:pPr algn="ctr">
              <a:buNone/>
            </a:pPr>
            <a:r>
              <a:rPr lang="hr-HR" sz="1600" i="1" dirty="0" smtClean="0"/>
              <a:t>  Površina svih </a:t>
            </a:r>
            <a:r>
              <a:rPr lang="hr-HR" sz="1600" i="1" dirty="0" err="1" smtClean="0"/>
              <a:t>Ramsarskih</a:t>
            </a:r>
            <a:r>
              <a:rPr lang="hr-HR" sz="1600" i="1" dirty="0" smtClean="0"/>
              <a:t> područja: </a:t>
            </a:r>
            <a:r>
              <a:rPr lang="hr-HR" sz="1600" i="1" dirty="0" smtClean="0">
                <a:latin typeface="Times New Roman"/>
                <a:cs typeface="Times New Roman"/>
              </a:rPr>
              <a:t>~</a:t>
            </a:r>
            <a:r>
              <a:rPr lang="hr-HR" sz="1600" b="1" i="1" dirty="0" smtClean="0"/>
              <a:t>2 milijuna km</a:t>
            </a:r>
            <a:r>
              <a:rPr lang="hr-HR" sz="1600" b="1" i="1" dirty="0" smtClean="0">
                <a:latin typeface="Times New Roman"/>
                <a:cs typeface="Times New Roman"/>
              </a:rPr>
              <a:t>²</a:t>
            </a:r>
            <a:endParaRPr lang="hr-HR" sz="1600" b="1" dirty="0" smtClean="0"/>
          </a:p>
          <a:p>
            <a:pPr>
              <a:buNone/>
            </a:pPr>
            <a:r>
              <a:rPr lang="hr-HR" sz="1600" dirty="0" smtClean="0"/>
              <a:t> </a:t>
            </a:r>
          </a:p>
          <a:p>
            <a:endParaRPr lang="hr-HR" sz="1600" dirty="0"/>
          </a:p>
        </p:txBody>
      </p:sp>
      <p:pic>
        <p:nvPicPr>
          <p:cNvPr id="18434" name="Picture 2" descr="http://www.dzzp.hr/slike_upload/20150129/dzzp201501291458390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7812360" y="0"/>
            <a:ext cx="1084424" cy="1124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6" name="Picture 4" descr="http://eng.tibet.cn/2010hb/ldzs/sdbh/201202/W0201202083825404894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708920"/>
            <a:ext cx="3230724" cy="2153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40" name="Picture 8" descr="http://www.eco-generation.org/file/wetland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4591887"/>
            <a:ext cx="2808312" cy="2266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42" name="Picture 10" descr="http://upload.wikimedia.org/wikipedia/commons/b/b4/Hakone_Botanical_Garden_of_Wetland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2708920"/>
            <a:ext cx="3096344" cy="2322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E:\SAVA\RAMSAR 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0"/>
            <a:ext cx="1187624" cy="1066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6" descr="http://www.earthtimes.org/newsimage/world-wetlands-day-201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6096" y="4653136"/>
            <a:ext cx="3123557" cy="2204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/>
          </a:bodyPr>
          <a:lstStyle/>
          <a:p>
            <a:r>
              <a:rPr lang="hr-HR" sz="1800" dirty="0" smtClean="0"/>
              <a:t>Močvare su staništa velike </a:t>
            </a:r>
            <a:r>
              <a:rPr lang="hr-HR" sz="1800" dirty="0" err="1" smtClean="0"/>
              <a:t>bioraznolikosti</a:t>
            </a:r>
            <a:r>
              <a:rPr lang="hr-HR" sz="1800" dirty="0" smtClean="0"/>
              <a:t>, nastanjuju ih tisuće raznih biljnih i životinjskih vrsta</a:t>
            </a:r>
            <a:endParaRPr lang="hr-HR" sz="1800" dirty="0"/>
          </a:p>
        </p:txBody>
      </p:sp>
      <p:pic>
        <p:nvPicPr>
          <p:cNvPr id="19459" name="Picture 3" descr="E:\SVE IZ 2014\PREZENTACIJA ZA PMF-GEOGR\0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2132856"/>
            <a:ext cx="2159186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0" name="Picture 4" descr="E:\SVE IZ 2014\PREZENTACIJA ZA PMF-GEOGR\022-hyla-arborea.JPG"/>
          <p:cNvPicPr>
            <a:picLocks noChangeAspect="1" noChangeArrowheads="1"/>
          </p:cNvPicPr>
          <p:nvPr/>
        </p:nvPicPr>
        <p:blipFill>
          <a:blip r:embed="rId3" cstate="print"/>
          <a:srcRect t="17056" b="6190"/>
          <a:stretch>
            <a:fillRect/>
          </a:stretch>
        </p:blipFill>
        <p:spPr bwMode="auto">
          <a:xfrm>
            <a:off x="5220072" y="5085184"/>
            <a:ext cx="1540581" cy="1772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1" name="Picture 5" descr="E:\SVE IZ 2014\PREZENTACIJA ZA PMF-GEOGR\040-vipera-berus-ridjov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5373216"/>
            <a:ext cx="2010170" cy="148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2" name="Picture 6" descr="E:\SVE IZ 2014\PREZENTACIJA ZA PMF-GEOGR\099-fritillaria-meleagri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301208"/>
            <a:ext cx="971600" cy="1556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3" name="Picture 7" descr="E:\SVE IZ 2014\PREZENTACIJA ZA PMF-GEOGR\027-rak-astacus-leptodactylu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68052" y="5157192"/>
            <a:ext cx="2375948" cy="170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4" name="Picture 8" descr="E:\SVE IZ 2014\PREZENTACIJA ZA PMF-GEOGR\056-pauk-dolomedes-fimbriatu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3573016"/>
            <a:ext cx="2339048" cy="1560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6" name="Picture 10" descr="E:\SVE IZ 2014\PREZENTACIJA ZA PMF-GEOGR\127-hydrocharis-morsus-rana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5" y="5301208"/>
            <a:ext cx="2334049" cy="1556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8" name="Picture 12" descr="krdzulja-tomidlav-klanfa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3933056"/>
            <a:ext cx="1835697" cy="1376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70" name="Picture 14" descr="zlicarka-tomislav-klanfa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908720"/>
            <a:ext cx="1979712" cy="148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72" name="Picture 16" descr="vjetrusa-tomislav-klanfar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20272" y="692696"/>
            <a:ext cx="1907704" cy="1430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74" name="Picture 18" descr="stekavac-by-vlado-pirsa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2348880"/>
            <a:ext cx="2016223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75" name="Picture 19" descr="E:\SAVA\živi život vlažnih staništa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483768" y="908720"/>
            <a:ext cx="3960440" cy="4099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 marL="0" indent="0" algn="ctr">
              <a:buClr>
                <a:schemeClr val="accent3"/>
              </a:buClr>
              <a:buNone/>
              <a:defRPr/>
            </a:pPr>
            <a:r>
              <a:rPr lang="hr-HR" sz="2000" b="1" dirty="0" smtClean="0">
                <a:solidFill>
                  <a:schemeClr val="accent4">
                    <a:lumMod val="75000"/>
                  </a:schemeClr>
                </a:solidFill>
              </a:rPr>
              <a:t>Važnost močvarnih staništa:</a:t>
            </a:r>
          </a:p>
          <a:p>
            <a:pPr marL="0" indent="0" algn="ctr">
              <a:buClr>
                <a:schemeClr val="accent3"/>
              </a:buClr>
              <a:buNone/>
              <a:defRPr/>
            </a:pPr>
            <a:endParaRPr lang="hr-HR" sz="16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274320" indent="-274320" algn="ctr">
              <a:buClr>
                <a:schemeClr val="accent3"/>
              </a:buClr>
              <a:buFont typeface="Wingdings" pitchFamily="2" charset="2"/>
              <a:buChar char="ü"/>
              <a:defRPr/>
            </a:pPr>
            <a:r>
              <a:rPr lang="hr-HR" sz="1800" dirty="0" smtClean="0"/>
              <a:t>rezervoari vode</a:t>
            </a:r>
          </a:p>
          <a:p>
            <a:pPr marL="274320" indent="-274320" algn="ctr">
              <a:buClr>
                <a:schemeClr val="accent3"/>
              </a:buClr>
              <a:buNone/>
              <a:defRPr/>
            </a:pPr>
            <a:endParaRPr lang="hr-HR" sz="1800" dirty="0" smtClean="0"/>
          </a:p>
          <a:p>
            <a:pPr marL="274320" indent="-274320" algn="ctr">
              <a:buClr>
                <a:schemeClr val="accent3"/>
              </a:buClr>
              <a:buFont typeface="Wingdings" pitchFamily="2" charset="2"/>
              <a:buChar char="ü"/>
              <a:defRPr/>
            </a:pPr>
            <a:r>
              <a:rPr lang="hr-HR" sz="1800" dirty="0" smtClean="0"/>
              <a:t>održavaju stabilnost podzemnih voda</a:t>
            </a:r>
          </a:p>
          <a:p>
            <a:pPr marL="274320" indent="-274320" algn="ctr">
              <a:buClr>
                <a:schemeClr val="accent3"/>
              </a:buClr>
              <a:buNone/>
              <a:defRPr/>
            </a:pPr>
            <a:endParaRPr lang="hr-HR" sz="1800" dirty="0" smtClean="0"/>
          </a:p>
          <a:p>
            <a:pPr marL="274320" indent="-274320" algn="ctr">
              <a:buClr>
                <a:schemeClr val="accent3"/>
              </a:buClr>
              <a:buFont typeface="Wingdings" pitchFamily="2" charset="2"/>
              <a:buChar char="ü"/>
              <a:defRPr/>
            </a:pPr>
            <a:r>
              <a:rPr lang="hr-HR" sz="1800" dirty="0" smtClean="0"/>
              <a:t>kontroliraju količinu vode u rijekama</a:t>
            </a:r>
          </a:p>
          <a:p>
            <a:pPr marL="274320" indent="-274320" algn="ctr">
              <a:buClr>
                <a:schemeClr val="accent3"/>
              </a:buClr>
              <a:buNone/>
              <a:defRPr/>
            </a:pPr>
            <a:endParaRPr lang="hr-HR" sz="1800" dirty="0" smtClean="0"/>
          </a:p>
          <a:p>
            <a:pPr marL="274320" indent="-274320" algn="ctr">
              <a:buClr>
                <a:schemeClr val="accent3"/>
              </a:buClr>
              <a:buFont typeface="Wingdings" pitchFamily="2" charset="2"/>
              <a:buChar char="ü"/>
              <a:defRPr/>
            </a:pPr>
            <a:r>
              <a:rPr lang="hr-HR" sz="1800" dirty="0" smtClean="0"/>
              <a:t>provode prirodno pročišćavanje voda</a:t>
            </a:r>
            <a:endParaRPr lang="hr-HR" sz="1800" dirty="0"/>
          </a:p>
        </p:txBody>
      </p:sp>
      <p:pic>
        <p:nvPicPr>
          <p:cNvPr id="4" name="Picture 5" descr="http://www.jutarnji.hr/multimedia/archive/00330/lonjsko_330528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789040"/>
            <a:ext cx="7429314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r>
              <a:rPr lang="hr-HR" sz="1800" dirty="0" smtClean="0"/>
              <a:t>Od 1900. g. do danas izgubljeno je oko </a:t>
            </a:r>
            <a:r>
              <a:rPr lang="hr-HR" sz="1800" b="1" dirty="0" smtClean="0"/>
              <a:t>60% </a:t>
            </a:r>
            <a:r>
              <a:rPr lang="hr-HR" sz="1800" dirty="0" smtClean="0"/>
              <a:t>močvarnih područja u svijetu </a:t>
            </a:r>
          </a:p>
          <a:p>
            <a:r>
              <a:rPr lang="hr-HR" sz="1800" dirty="0" smtClean="0"/>
              <a:t>Prijetnje močvarnim staništima </a:t>
            </a:r>
            <a:r>
              <a:rPr lang="hr-HR" sz="1800" dirty="0" smtClean="0">
                <a:latin typeface="Times New Roman"/>
                <a:cs typeface="Times New Roman"/>
              </a:rPr>
              <a:t>→ </a:t>
            </a:r>
            <a:r>
              <a:rPr lang="hr-HR" sz="1800" dirty="0" smtClean="0"/>
              <a:t>izgradnja, turizam, poljoprivreda, odlaganje otpada, gradnja brana</a:t>
            </a:r>
          </a:p>
          <a:p>
            <a:endParaRPr lang="hr-HR" dirty="0"/>
          </a:p>
        </p:txBody>
      </p:sp>
      <p:pic>
        <p:nvPicPr>
          <p:cNvPr id="20482" name="Picture 2" descr="E:\SAVA\Dravski rukavc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3635896" cy="2422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3" name="Picture 3" descr="E:\SAVA\obaloutvr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988840"/>
            <a:ext cx="3416896" cy="2562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4" name="Picture 4" descr="E:\SAVA\regulacija rijeka3.jpg"/>
          <p:cNvPicPr>
            <a:picLocks noChangeAspect="1" noChangeArrowheads="1"/>
          </p:cNvPicPr>
          <p:nvPr/>
        </p:nvPicPr>
        <p:blipFill>
          <a:blip r:embed="rId4" cstate="print"/>
          <a:srcRect b="27697"/>
          <a:stretch>
            <a:fillRect/>
          </a:stretch>
        </p:blipFill>
        <p:spPr bwMode="auto">
          <a:xfrm>
            <a:off x="634014" y="4077072"/>
            <a:ext cx="3983669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5" name="Picture 5" descr="E:\SAVA\Pluta-smece-Drinom-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4725144"/>
            <a:ext cx="3598915" cy="2132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7" name="Picture 7" descr="http://www.6yka.com/upload/images/Mart%202013/traktori%20bardac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3212976"/>
            <a:ext cx="3432060" cy="2354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4878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1800" dirty="0" smtClean="0"/>
              <a:t>Aralsko </a:t>
            </a:r>
          </a:p>
          <a:p>
            <a:pPr>
              <a:buNone/>
            </a:pPr>
            <a:r>
              <a:rPr lang="hr-HR" sz="1800" dirty="0" smtClean="0"/>
              <a:t>jezero</a:t>
            </a:r>
            <a:endParaRPr lang="hr-HR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60648"/>
            <a:ext cx="7456994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jek">
  <a:themeElements>
    <a:clrScheme name="Tije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ije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ije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1760</TotalTime>
  <Words>1225</Words>
  <Application>Microsoft Office PowerPoint</Application>
  <PresentationFormat>On-screen Show (4:3)</PresentationFormat>
  <Paragraphs>185</Paragraphs>
  <Slides>40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Tijek</vt:lpstr>
      <vt:lpstr>Office Theme</vt:lpstr>
      <vt:lpstr>RIJEKA SAVA JUČER – DANAS – SUTRA </vt:lpstr>
      <vt:lpstr>         SVJETSKI DAN VODA </vt:lpstr>
      <vt:lpstr>PowerPoint Presentation</vt:lpstr>
      <vt:lpstr>    </vt:lpstr>
      <vt:lpstr>            SVJETSKI DAN VLAŽNIH STANIŠTA</vt:lpstr>
      <vt:lpstr>PowerPoint Presentation</vt:lpstr>
      <vt:lpstr>PowerPoint Presentation</vt:lpstr>
      <vt:lpstr>PowerPoint Presentation</vt:lpstr>
      <vt:lpstr>PowerPoint Presentation</vt:lpstr>
      <vt:lpstr>MEĐUNARODNO ZNAČAJNA MOČVARNA PODRUČJA U HRVATSKOJ</vt:lpstr>
      <vt:lpstr>RIJEKE – ŽILE KUCAVICE NAŠEG PLANETA </vt:lpstr>
      <vt:lpstr>POVIJEST NASELJENOSTI UZ RIJEKU SAVU </vt:lpstr>
      <vt:lpstr>PowerPoint Presentation</vt:lpstr>
      <vt:lpstr>RIJEKA SAVA 18.-20. STOLJEĆE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RIJEKA SAVA DANAS</vt:lpstr>
      <vt:lpstr>PowerPoint Presentation</vt:lpstr>
      <vt:lpstr>Natura 2000 područje Odransko polje-Turopolje</vt:lpstr>
      <vt:lpstr>PowerPoint Presentation</vt:lpstr>
      <vt:lpstr>Sustav obrane od poplava Srednje Posavlje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BUDUĆNOST RIJEKE SAVE </vt:lpstr>
      <vt:lpstr>PowerPoint Presentation</vt:lpstr>
      <vt:lpstr>PowerPoint Presentation</vt:lpstr>
      <vt:lpstr>PowerPoint Presentation</vt:lpstr>
      <vt:lpstr>‘Sava kultura NATURA provodi se u sklopu programa pretpristupne pomoći    IPA 2011- Potpora organizacijama civilnog društva u razvoju partnerstva za održivo korištenje zaštićenih područja u Hrvatskoj, uključujući potencijalna NATURA 2000 područja.   Nositelj Projekta je Zelena akcija iz Zagreba, a partneri su Brodsko ekološko društvo-BED, Javna ustanova Natura Slavonica iz Brodsko-posavske županije, Javna ustanova za upravljanje zaštićenim prirodnim vrijednostima Zagrebačke županije (Zeleni prsten) i Javna ustanova za upravljanje zaštićenim prirodnim vrijednostima Sisačko-moslavačke županije. 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 </dc:creator>
  <cp:lastModifiedBy>Maja</cp:lastModifiedBy>
  <cp:revision>140</cp:revision>
  <dcterms:created xsi:type="dcterms:W3CDTF">2015-02-26T08:30:42Z</dcterms:created>
  <dcterms:modified xsi:type="dcterms:W3CDTF">2015-03-22T11:29:48Z</dcterms:modified>
</cp:coreProperties>
</file>