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Picture 7" descr="Mars-NASA-Hunt-for-Fossils4-650x4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4" y="0"/>
            <a:ext cx="9148693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/>
          <a:lstStyle/>
          <a:p>
            <a:pPr algn="ctr"/>
            <a:r>
              <a:rPr lang="hr-HR" dirty="0" smtClean="0">
                <a:latin typeface="Eras Light ITC" pitchFamily="34" charset="0"/>
              </a:rPr>
              <a:t>Marsovi vulkani</a:t>
            </a:r>
            <a:endParaRPr lang="hr-HR" dirty="0">
              <a:latin typeface="Eras Light ITC" pitchFamily="34" charset="0"/>
            </a:endParaRPr>
          </a:p>
        </p:txBody>
      </p:sp>
      <p:pic>
        <p:nvPicPr>
          <p:cNvPr id="5" name="Content Placeholder 4" descr="800px-Olympus_M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60111"/>
            <a:ext cx="3657600" cy="34061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057400"/>
            <a:ext cx="3657600" cy="4525963"/>
          </a:xfrm>
        </p:spPr>
        <p:txBody>
          <a:bodyPr/>
          <a:lstStyle/>
          <a:p>
            <a:r>
              <a:rPr lang="hr-HR" dirty="0" smtClean="0"/>
              <a:t>Oblici koji su na Marsu slični Zemlji su najčešće </a:t>
            </a:r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ugasli vulkani</a:t>
            </a:r>
            <a:r>
              <a:rPr lang="hr-HR" dirty="0" smtClean="0"/>
              <a:t>,ima ih nekoliko desetina</a:t>
            </a:r>
          </a:p>
          <a:p>
            <a:r>
              <a:rPr lang="hr-HR" dirty="0" smtClean="0"/>
              <a:t>Najčešće su smješteni na sjevernoj polutci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bg1"/>
                </a:solidFill>
              </a:rPr>
              <a:t>Olympus Mons (Olimpska planina),najveći ugasli</a:t>
            </a:r>
          </a:p>
          <a:p>
            <a:r>
              <a:rPr lang="hr-HR" sz="1200" dirty="0" smtClean="0">
                <a:solidFill>
                  <a:schemeClr val="bg1"/>
                </a:solidFill>
              </a:rPr>
              <a:t> vulkan na Marsu,star je oko 2500 milijardi godina</a:t>
            </a:r>
            <a:endParaRPr lang="hr-H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602857main_pia14293-amended-43_946-7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0" y="2743200"/>
            <a:ext cx="4039131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S Mincho" pitchFamily="49" charset="-128"/>
                <a:ea typeface="MS Mincho" pitchFamily="49" charset="-128"/>
              </a:rPr>
              <a:t>The</a:t>
            </a:r>
            <a:r>
              <a:rPr lang="hr-HR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S Mincho" pitchFamily="49" charset="-128"/>
                <a:ea typeface="MS Mincho" pitchFamily="49" charset="-128"/>
              </a:rPr>
              <a:t> </a:t>
            </a:r>
            <a:r>
              <a:rPr lang="hr-HR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S Mincho" pitchFamily="49" charset="-128"/>
                <a:ea typeface="MS Mincho" pitchFamily="49" charset="-128"/>
              </a:rPr>
              <a:t>end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278" y="6488668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Izradile: Kristina Prgomet i Nika Žerjavić,7.D</a:t>
            </a: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dirty="0" smtClean="0">
                <a:solidFill>
                  <a:schemeClr val="accent2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Mars – Zemljin sujedni planet</a:t>
            </a:r>
            <a:endParaRPr lang="hr-HR" sz="5400" dirty="0">
              <a:solidFill>
                <a:schemeClr val="accent2">
                  <a:lumMod val="5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Dotum" pitchFamily="34" charset="-127"/>
                <a:ea typeface="Dotum" pitchFamily="34" charset="-127"/>
                <a:cs typeface="Cordia New" pitchFamily="34" charset="-34"/>
              </a:rPr>
              <a:t> Mars je 4. planet od Sunca,također vidljiv sa Zemlje golim okom</a:t>
            </a:r>
          </a:p>
          <a:p>
            <a:r>
              <a:rPr lang="hr-HR" dirty="0" smtClean="0">
                <a:latin typeface="Dotum" pitchFamily="34" charset="-127"/>
                <a:ea typeface="Dotum" pitchFamily="34" charset="-127"/>
                <a:cs typeface="Cordia New" pitchFamily="34" charset="-34"/>
              </a:rPr>
              <a:t>dan mu traje skoro kao i na Zemlji: </a:t>
            </a:r>
          </a:p>
          <a:p>
            <a:pPr algn="ctr">
              <a:buNone/>
            </a:pPr>
            <a:r>
              <a:rPr lang="hr-HR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  <a:cs typeface="Cordia New" pitchFamily="34" charset="-34"/>
              </a:rPr>
              <a:t>23h </a:t>
            </a:r>
            <a:r>
              <a:rPr lang="hr-HR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  <a:cs typeface="Cordia New" pitchFamily="34" charset="-34"/>
              </a:rPr>
              <a:t>i 40min</a:t>
            </a:r>
          </a:p>
          <a:p>
            <a:r>
              <a:rPr lang="hr-HR" dirty="0" smtClean="0">
                <a:latin typeface="Dotum" pitchFamily="34" charset="-127"/>
                <a:ea typeface="Dotum" pitchFamily="34" charset="-127"/>
                <a:cs typeface="Cordia New" pitchFamily="34" charset="-34"/>
              </a:rPr>
              <a:t>oko Sunca obiđe za 687 zemaljskih dana,a udaljen je otprilike 228 milijuna kilometara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Kokila" pitchFamily="34" charset="0"/>
                <a:cs typeface="Kokila" pitchFamily="34" charset="0"/>
              </a:rPr>
              <a:t>Deimos i Phobos – Marsovi prirodni sateliti</a:t>
            </a:r>
            <a:endParaRPr lang="hr-HR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Otkrio ih je astronom </a:t>
            </a:r>
            <a:r>
              <a:rPr lang="hr-HR" u="sng" dirty="0" smtClean="0">
                <a:solidFill>
                  <a:schemeClr val="accent6">
                    <a:lumMod val="50000"/>
                  </a:schemeClr>
                </a:solidFill>
              </a:rPr>
              <a:t>Asaph Hall  </a:t>
            </a:r>
            <a:r>
              <a:rPr lang="hr-HR" dirty="0" smtClean="0"/>
              <a:t>12. kolovoza(Deimos) i 18. kolovoza(Phobos) 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1877. godine</a:t>
            </a:r>
          </a:p>
          <a:p>
            <a:r>
              <a:rPr lang="hr-HR" dirty="0" smtClean="0"/>
              <a:t>Deimos(Užas) i Phobos(Strah) su dva nepravilna oblaka koja kruže oko Marsa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Orbits_of_Phobos_and_Deimo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038600"/>
            <a:ext cx="4495800" cy="188595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Deimos – Užas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3657600" cy="358140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Demios snimljen iz letjelice -&gt;</a:t>
            </a:r>
          </a:p>
          <a:p>
            <a:r>
              <a:rPr lang="hr-HR" sz="1800" dirty="0" smtClean="0"/>
              <a:t> </a:t>
            </a:r>
            <a:r>
              <a:rPr lang="hr-HR" sz="2000" dirty="0" smtClean="0"/>
              <a:t>ima samo </a:t>
            </a:r>
            <a:r>
              <a:rPr lang="hr-HR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12.6 km </a:t>
            </a:r>
            <a:r>
              <a:rPr lang="hr-HR" sz="2000" dirty="0" smtClean="0"/>
              <a:t>srednjeg promjera </a:t>
            </a:r>
          </a:p>
          <a:p>
            <a:r>
              <a:rPr lang="hr-HR" sz="2000" dirty="0" smtClean="0"/>
              <a:t>Masa</a:t>
            </a:r>
            <a:r>
              <a:rPr lang="hr-HR" sz="2400" dirty="0" smtClean="0"/>
              <a:t> </a:t>
            </a:r>
            <a:r>
              <a:rPr lang="pl-PL" sz="2000" dirty="0" smtClean="0"/>
              <a:t>mu je </a:t>
            </a:r>
            <a:r>
              <a:rPr lang="pl-PL" sz="2000" u="sng" spc="-15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× 10</a:t>
            </a:r>
            <a:r>
              <a:rPr lang="pl-PL" sz="2000" u="sng" spc="-15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pl-PL" sz="2000" dirty="0" smtClean="0"/>
              <a:t> kg</a:t>
            </a:r>
          </a:p>
          <a:p>
            <a:r>
              <a:rPr lang="pl-PL" sz="2000" dirty="0" smtClean="0"/>
              <a:t>Demios je prekkriven  unutarnjim kraterima</a:t>
            </a:r>
          </a:p>
          <a:p>
            <a:r>
              <a:rPr lang="pl-PL" sz="2000" dirty="0" smtClean="0"/>
              <a:t>Gravitacija mu je jako mala</a:t>
            </a:r>
          </a:p>
          <a:p>
            <a:r>
              <a:rPr lang="pl-PL" sz="2400" dirty="0" smtClean="0"/>
              <a:t>Prva slika je iz letjelice Viking 1. -&gt;</a:t>
            </a:r>
            <a:endParaRPr lang="hr-HR" sz="2400" dirty="0" smtClean="0"/>
          </a:p>
          <a:p>
            <a:endParaRPr lang="hr-HR" sz="1800" dirty="0"/>
          </a:p>
        </p:txBody>
      </p:sp>
      <p:pic>
        <p:nvPicPr>
          <p:cNvPr id="7" name="Content Placeholder 6" descr="Deimos-viking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676400"/>
            <a:ext cx="3657600" cy="4495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ndalus" pitchFamily="18" charset="-78"/>
                <a:cs typeface="Andalus" pitchFamily="18" charset="-78"/>
              </a:rPr>
              <a:t>Phobos – Strah </a:t>
            </a:r>
            <a:endParaRPr lang="hr-H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Content Placeholder 4" descr="Phobos_moon_(large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3657600" cy="2514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400" dirty="0" smtClean="0"/>
              <a:t>Jedan od najmanjih satelita U Sunčevom sustavu</a:t>
            </a:r>
            <a:endParaRPr lang="hr-HR" sz="2400" b="1" spc="-15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hr-HR" sz="2400" spc="-150" dirty="0" smtClean="0"/>
              <a:t>masa mu je </a:t>
            </a:r>
          </a:p>
          <a:p>
            <a:pPr algn="ctr">
              <a:buNone/>
            </a:pPr>
            <a:r>
              <a:rPr lang="hr-HR" dirty="0" smtClean="0"/>
              <a:t> </a:t>
            </a:r>
            <a:r>
              <a:rPr lang="hr-HR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1.08 × 10</a:t>
            </a:r>
            <a:r>
              <a:rPr lang="hr-HR" sz="2000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hr-HR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kg</a:t>
            </a:r>
          </a:p>
          <a:p>
            <a:r>
              <a:rPr lang="hr-HR" sz="2400" dirty="0" smtClean="0"/>
              <a:t>Vrijeme obilaska marsa mu je 7 sati i 40 minuta</a:t>
            </a:r>
          </a:p>
          <a:p>
            <a:r>
              <a:rPr lang="hr-HR" sz="2400" dirty="0" smtClean="0"/>
              <a:t>Ima 6 puta veću masu od Deimosa </a:t>
            </a:r>
          </a:p>
        </p:txBody>
      </p:sp>
      <p:pic>
        <p:nvPicPr>
          <p:cNvPr id="6" name="Picture 5" descr="640px-Phobos-viki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91000"/>
            <a:ext cx="3657600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Lucida Calligraphy" pitchFamily="66" charset="0"/>
              </a:rPr>
              <a:t>Atmosfera i klima</a:t>
            </a:r>
            <a:endParaRPr lang="hr-HR" sz="3600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Marsova je atmosfera nasprem Zemljine rijetka</a:t>
            </a:r>
          </a:p>
          <a:p>
            <a:r>
              <a:rPr lang="vi-VN" sz="2400" dirty="0" smtClean="0"/>
              <a:t>Marsova atmosfera se sastoji uglavnom od </a:t>
            </a:r>
            <a:r>
              <a:rPr lang="hr-H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ugljičnog dioksida</a:t>
            </a:r>
            <a:r>
              <a:rPr lang="vi-VN" sz="2400" dirty="0" smtClean="0"/>
              <a:t> (95,32%), uz </a:t>
            </a:r>
            <a:r>
              <a:rPr lang="hr-HR" sz="2400" dirty="0" smtClean="0"/>
              <a:t>neke druge </a:t>
            </a:r>
            <a:r>
              <a:rPr lang="vi-VN" sz="2400" dirty="0" smtClean="0"/>
              <a:t>elemen</a:t>
            </a:r>
            <a:r>
              <a:rPr lang="hr-HR" sz="2400" dirty="0" smtClean="0"/>
              <a:t>te</a:t>
            </a:r>
            <a:r>
              <a:rPr lang="vi-VN" sz="2400" dirty="0" smtClean="0"/>
              <a:t>: </a:t>
            </a:r>
            <a:r>
              <a:rPr lang="vi-VN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dušik</a:t>
            </a:r>
            <a:r>
              <a:rPr lang="vi-VN" sz="2400" dirty="0" smtClean="0"/>
              <a:t>(2,7%), </a:t>
            </a:r>
            <a:r>
              <a:rPr lang="vi-VN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argon</a:t>
            </a:r>
            <a:r>
              <a:rPr lang="vi-VN" sz="2400" dirty="0" smtClean="0"/>
              <a:t>(1,6%), </a:t>
            </a:r>
            <a:r>
              <a:rPr lang="vi-VN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kisik</a:t>
            </a:r>
            <a:r>
              <a:rPr lang="vi-VN" sz="2400" dirty="0" smtClean="0"/>
              <a:t>(0,13%) i </a:t>
            </a:r>
            <a:r>
              <a:rPr lang="vi-VN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</a:t>
            </a:r>
            <a:r>
              <a:rPr lang="vi-VN" sz="2400" dirty="0" smtClean="0"/>
              <a:t>(0,00025%). </a:t>
            </a:r>
            <a:r>
              <a:rPr lang="hr-HR" sz="2400" dirty="0" smtClean="0"/>
              <a:t>Sadrži i </a:t>
            </a:r>
            <a:r>
              <a:rPr lang="hr-H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vodenu paru</a:t>
            </a:r>
            <a:r>
              <a:rPr lang="hr-HR" sz="2400" dirty="0" smtClean="0"/>
              <a:t>(0,03%)</a:t>
            </a:r>
          </a:p>
          <a:p>
            <a:r>
              <a:rPr lang="hr-HR" sz="2400" dirty="0" smtClean="0"/>
              <a:t>Slaba atmosfera na </a:t>
            </a:r>
          </a:p>
          <a:p>
            <a:pPr>
              <a:buNone/>
            </a:pPr>
            <a:r>
              <a:rPr lang="hr-HR" sz="2400" dirty="0" smtClean="0"/>
              <a:t>     Marsu → </a:t>
            </a:r>
            <a:endParaRPr lang="hr-HR" sz="2400" dirty="0"/>
          </a:p>
        </p:txBody>
      </p:sp>
      <p:pic>
        <p:nvPicPr>
          <p:cNvPr id="4" name="Picture 3" descr="normal_1209858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86200"/>
            <a:ext cx="4114800" cy="2514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latin typeface="Gabriola" pitchFamily="82" charset="0"/>
              </a:rPr>
              <a:t>Polarne kape</a:t>
            </a:r>
            <a:endParaRPr lang="hr-HR" sz="5400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Sjeverna polarna kapa u ljeto →</a:t>
            </a:r>
          </a:p>
          <a:p>
            <a:r>
              <a:rPr lang="hr-HR" dirty="0" smtClean="0"/>
              <a:t>Ljeti se južna kapa smanjuje na </a:t>
            </a:r>
            <a:r>
              <a:rPr lang="hr-HR" spc="-15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km</a:t>
            </a:r>
            <a:r>
              <a:rPr lang="hr-HR" dirty="0" smtClean="0"/>
              <a:t>, a sjeverna na </a:t>
            </a:r>
            <a:r>
              <a:rPr lang="hr-HR" spc="-15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km</a:t>
            </a:r>
          </a:p>
          <a:p>
            <a:r>
              <a:rPr lang="pl-PL" dirty="0" smtClean="0"/>
              <a:t>jedan sastojak polarne kape čini </a:t>
            </a:r>
            <a:r>
              <a:rPr lang="pl-PL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</a:t>
            </a:r>
          </a:p>
          <a:p>
            <a:r>
              <a:rPr lang="pl-PL" dirty="0" smtClean="0"/>
              <a:t>Vidljive Marsove polarne kape→</a:t>
            </a:r>
          </a:p>
          <a:p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800px-Martian_north_polar_c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143000"/>
            <a:ext cx="3048000" cy="2362200"/>
          </a:xfrm>
        </p:spPr>
      </p:pic>
      <p:pic>
        <p:nvPicPr>
          <p:cNvPr id="6" name="Picture 5" descr="Mars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2813350" cy="2819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>
                <a:latin typeface="Gill Sans MT" pitchFamily="34" charset="-18"/>
              </a:rPr>
              <a:t>Usporedba Marsovog okretanja sa Zemljinim</a:t>
            </a:r>
            <a:endParaRPr lang="hr-HR" sz="3200" dirty="0">
              <a:latin typeface="Gill Sans MT" pitchFamily="34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Građa Marsove unutrašnjosti razlikuje se od Zemljine zbog toga što Mars ima manju masu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5410200"/>
            <a:ext cx="4041775" cy="838200"/>
          </a:xfrm>
        </p:spPr>
        <p:txBody>
          <a:bodyPr>
            <a:noAutofit/>
          </a:bodyPr>
          <a:lstStyle/>
          <a:p>
            <a:r>
              <a:rPr lang="hr-H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Mars posjeduje slabo magnetsko polje. U usporedbi sa Zemljinim,Marsovo magnetsko polje je 500 puta manje.</a:t>
            </a:r>
            <a:endParaRPr lang="hr-HR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 descr="Marsorbitsolarsystem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19400" y="1828800"/>
            <a:ext cx="3132931" cy="313293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3048000"/>
            <a:ext cx="2286000" cy="2410675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Book Antiqua" pitchFamily="18" charset="0"/>
              </a:rPr>
              <a:t>Reljef</a:t>
            </a:r>
            <a:endParaRPr lang="hr-HR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dirty="0" smtClean="0"/>
              <a:t>Površina Marsa crvene je boje zbog velikih količina </a:t>
            </a:r>
            <a:r>
              <a:rPr lang="hr-HR" sz="28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željeza</a:t>
            </a:r>
            <a:r>
              <a:rPr lang="hr-HR" sz="2800" dirty="0" smtClean="0"/>
              <a:t> koje sadrži </a:t>
            </a:r>
          </a:p>
          <a:p>
            <a:r>
              <a:rPr lang="hr-HR" sz="2800" dirty="0" smtClean="0"/>
              <a:t>Mars možemo podijeliti na sjevernu i južnu polutku</a:t>
            </a:r>
          </a:p>
          <a:p>
            <a:r>
              <a:rPr lang="pl-PL" sz="2800" dirty="0" smtClean="0"/>
              <a:t>Južna polutka je puna </a:t>
            </a:r>
            <a:r>
              <a:rPr lang="pl-PL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meteorskih kratera</a:t>
            </a:r>
            <a:r>
              <a:rPr lang="pl-PL" sz="2800" dirty="0" smtClean="0"/>
              <a:t>,a sjevernoj prevladava </a:t>
            </a:r>
            <a:r>
              <a:rPr lang="pl-PL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bazalt</a:t>
            </a:r>
            <a:endParaRPr lang="hr-HR" sz="28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2800" b="1" dirty="0"/>
          </a:p>
        </p:txBody>
      </p:sp>
      <p:pic>
        <p:nvPicPr>
          <p:cNvPr id="5" name="Content Placeholder 4" descr="800px-Mars_NPArea-PIA00161_modes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57400"/>
            <a:ext cx="3657600" cy="3657600"/>
          </a:xfrm>
        </p:spPr>
      </p:pic>
      <p:sp>
        <p:nvSpPr>
          <p:cNvPr id="6" name="TextBox 5"/>
          <p:cNvSpPr txBox="1"/>
          <p:nvPr/>
        </p:nvSpPr>
        <p:spPr>
          <a:xfrm>
            <a:off x="4495800" y="5715000"/>
            <a:ext cx="320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</a:rPr>
              <a:t>Marsov sjeverni pol – letjelica Viking 1</a:t>
            </a:r>
            <a:endParaRPr lang="hr-H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334</TotalTime>
  <Words>264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Slide 1</vt:lpstr>
      <vt:lpstr>Mars – Zemljin sujedni planet</vt:lpstr>
      <vt:lpstr>Deimos i Phobos – Marsovi prirodni sateliti</vt:lpstr>
      <vt:lpstr>Deimos – Užas </vt:lpstr>
      <vt:lpstr>Phobos – Strah </vt:lpstr>
      <vt:lpstr>Atmosfera i klima</vt:lpstr>
      <vt:lpstr>Polarne kape</vt:lpstr>
      <vt:lpstr>Usporedba Marsovog okretanja sa Zemljinim</vt:lpstr>
      <vt:lpstr>Reljef</vt:lpstr>
      <vt:lpstr>Marsovi vulkani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BILJEZNICE: </dc:title>
  <dc:creator>User</dc:creator>
  <cp:lastModifiedBy>Sanja</cp:lastModifiedBy>
  <cp:revision>38</cp:revision>
  <dcterms:created xsi:type="dcterms:W3CDTF">2006-08-16T00:00:00Z</dcterms:created>
  <dcterms:modified xsi:type="dcterms:W3CDTF">2015-02-16T10:59:02Z</dcterms:modified>
</cp:coreProperties>
</file>