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9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9CD6"/>
    <a:srgbClr val="92D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79107-EADC-4E63-B3E0-1CBC8499EC43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FAD0-95E2-4153-A5A4-203DAF97032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447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FAD0-95E2-4153-A5A4-203DAF970321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BCDE-51F8-4C79-B4E6-3B0DA6945B9D}" type="datetimeFigureOut">
              <a:rPr lang="sr-Latn-CS" smtClean="0"/>
              <a:pPr/>
              <a:t>17.3.2013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4AB79-01F5-486C-B28F-67951197D11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PRIRODNO I PROSTORNO KRETANJE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Comic Sans MS" pitchFamily="66" charset="0"/>
              </a:rPr>
              <a:t>PONAVLJANJE</a:t>
            </a:r>
            <a:endParaRPr lang="hr-H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578" name="AutoShape 2" descr="data:image/jpeg;base64,/9j/4AAQSkZJRgABAQAAAQABAAD/2wCEAAkGBhQSERQUExQVFRUVGB4YGBgYGB0eHRwhHB0dHB0eHSAhHSYgHR4kHiAeIDEhIycpLC0vHiAyNTAqNSYrLSkBCQoKDgwOGg8PGikkHCQsLCwsLCwsLCwpLCwsLCwsLCwpLCwsLCksLCwsKSwsLCwsLCwpKSwsLCwsLCwpLCwsLP/AABEIALgBEgMBIgACEQEDEQH/xAAcAAACAwEBAQEAAAAAAAAAAAAFBgMEBwACAQj/xABEEAACAQIEBAQDBQcDAgQHAQABAhEDIQAEEjEFBkFREyJhcTKBkQcjQqGxFFJiwdHh8DNy8YKSFUOy0hYkNGSDo8JT/8QAGQEAAwEBAQAAAAAAAAAAAAAAAQIDBAAF/8QALhEAAgICAgEEAQEHBQAAAAAAAAECEQMhEjFBBCJRYRPwFCNxscHR8TJCgZGh/9oADAMBAAIRAxEAPwDQea+BU82AonxV2KASO2om0ehOAScJbL+ItCjrcwCqk6R6/vEbWkTN+2H5VCiFAA6ADAfJf/UVTM+5vvsO/wDbASXYW30CeA8CrsUfMAIUaRbzGJhQB5KaXvpEkjpvhuAx8UemIc5mdIgbn8vXHdnVR4zlf8I+f9MVQcRLJ2nFfjK5gIv7OAX1AsSwAAHS+4J3j174dIm2JH2y0XWll3pWZqpptAEsXUafc+WMUn5iVcpw5XrK1RQCxW2kTAB7NpMXuYJ64Z25Nq5pg2erswVtSpTaACNjMQI9B88WH+zfJz8Lgfu67fmCfzwkmropG2iTkysrmoVfXAWfPq9pPQ+mGUnEGUyiUkWnTUKi2Cjp/f13x7U4kUPsY+gY7C/nsmKueoVfHamlBWlLw5O397XgYZRb6FbSGAtj5jgR0II9MfcAJ6x0484+i+OQG6PoGKXFc8wAp048SpZfSLlj6KL+p0jqcXMzXSmhZiAAJJ7Ab4DZclQ1eoCHqAaUO6ruqe5+JvX2xTpUTW3ZKEFNVpJa1z1A6sT3Jm/riegoJ9BYf56frPbFTK0TN41Ncn/Og/pgmtOBAtgDn0kb4D16pqsSNlNvU/2/X2xY4tnIGkbt+X+b/wDOKdFdIAXc2UY45gDiHFBQavUI1EBFpp+87FtI+tz6A4PZDKcSy2XGjRUckuUhBJdpJLFwZvMR6AwBhX5p4QWpVcwzaadIKaBkDW7kTU3+ERpFrxbc4WMp9omdSIzdU/7vN/6gcVeySNGr/aHmaFUUa+XTxDEBTc6rCACbnF4faWqn73LVk+R/mB+uEDPrXoZunxBpqnSja6lI+FrdejBwJUGAIABFtsHuG/a9XqOtP9npszsFUhmiTYWMz7SPfACMdfnKlnKRpUNal5DmIKrBkg9z8I/4wE4pmRSUQAEpLAA2ECwjsAJJ9MV+GZepl6NR63+vVYlrg2k6bi151GO47YBcc5iT7ylqAZqDkSbyZH1IH6Y2wiscOT8nnyl+XJS6QF5YAzeZqvUWdTU2Cn/c+/f1+eHzjebFGi5W1RgQsbztYdySFEDqN8J32fZQipUYiFISG/2lp9otv3xe5k5rWi+pXK1yVFHyAhV1EO7TEAAMtryag6TjItXI2vbUR85T5cFDKUqbqgqqssVUWJFxJkn1M3v0tiPipLhstRr+FXKhj5NRCGQYiy3i+4+ePXGOJg5LxKNQN4qKoqCQDrIQsB03JjpjLclmXWX88iNViLAggH0MWGOUbW2UJafEsvw/NlTQ8dqYKipqKnWQDqAKn4dgJvv1wP4OWr8QLBtNSq0SzAQR5i1hbabdsH+V+BtXIzNSpTT9oJZw1PV5SdgZMSNjFvlhYzHCa+Uq1Mw7E+FVFNiD5vMGA9Nl79Rg5eNpL/I8LpnrO5+mtR11sdLESaNzBIn4sdgPX42jMxNMGSTJAkydzjsJf8QaP1SFwHylYHNNI7hffvgsCcBJ05gwYGuDHadsLEVhytmdCyfl64DVKpYknc4tZqm7NMewxFSy5m42wY62B7JcrSG53xO4j3xFOPYEe+Fk6DFWeRj6Tjmx5LYkWOx2PgOPs44B8I3nCZxLmHKpmGpeIitTYBkNjYAmxFx1m84cS2Mm5yyiLn67AgM9bJh/Z5B/JJ/O0DDxdCyVms0qYUQoAA2Ax7x6ff548nCjHz/N8cr45Vk4pcUzLDTTQ+d9v4QN3+XT+IjscUiqVk5O3RBWbx6sH/Tpm/8AE42X2Xc92/246o+ttRNlPl9T1P8AIY6ogpotKna287Dq3ue/r74sZSiDFrLaP87fr7YASbLZeBJsT/gH+dZx9zFXQpY4mnAbPZnW4A2U/wDH139oxwStTpl2LP1/Ievr1/LEWfrqdNM1BS8aV1swXRT2dgT+IjyL6memJs9m1poXc6URS9RuwHp1J2jC3muDZjNZSs60Wc5iopQhlkUwxJgFhvCwOsDphkhJDHmPs0yWYoJTpVbAiXDK5YdmixtYdBO2KnDvsOyiPqqMzwZ0iVB97k/SMJCcpZigTrFUXsWo1Y95RXUE+8j6YtHidegvlrurLOoCtHtCkhifSMOl9i8h45o+ymnmdPgstAKukKFMW7mZ7DCdw37NamVzya6oZaUVSVFiZ8qyQIJIkiDYHvisPtF4imnw3qOGOkEorDV2us/phnHGJpFixNRnYVCd9YMH2AAEDtHfF8MHKVPoz58nGFrsocx8YVQ7M0BQf6fmbfXCB/4gtfNmvVCqtQXCj4QQFtvcA/2xc5k4muYp+HTM/EzH0SV+d/8ANsVc7wlEeitFmcwTdSv7hBXrG9zEx9W9TkTfFCemhwVsO8s8eymWp1Mu1L/5io/+oWhWBHlnaACYIm++xso59xmKTnx3lBqSm4LTYatLTbvB3jpgfl6TEvrhjpB3g3sN/pE9sT8JyZqsyRp+7qNJ6aVY/qIxhm3riexgWNJ/k78Gm5OqczlMjlqZCI9EBwAfuyIdW9biQB/PAupw80K1OmWLOKtI06gurAsAdQJmCur1kR64hy+cpZeaVaqFKqBDGLAaRAN4gDAPivEjVzCGk5anT0FkLMCTu1jDEEx1t02nFtLryZ2tD9l+IUvALJ/poCAB0C/h9xthX4xxinnab0k16qjawCssXAEXBMnSAsdAX/eGlk4bk6eXRaR0sBd1iQCyhiI7DUN8A+Y+C0rZykqUEYeagogIZ0BwdjqtNhBYb3OFk/I+NJumCU5DykCc9VB6j9lP/vx2J0ZIErVn/emOxD3fJfhi+TYOIc6UKYHhstViJGlhA9z/ACjAvIcRq6WzGYRadNWkuzNBkwCFCFokjr88ZPUzY9sHuFZXxaD+GxJCy3mNjNljaNzN5I6bYq5UtIyKOzZqvEl8JagYMHAKkdZEiPSMZ3wTO5l+Kh80jrRd6tPLsLAlZMGNxpBN/wCWD3DqDCkviAhUp6xpmAotpInyMSPYz6XDUsrTOc8eai1C7VaYDAoCqgFApFtSyJB646EJSTYHJJ0OVXi9EZn9n1HxSoYAi0QTv3gTi0WvvjLczwbNZrPjM0XK0agRvFY3gQCAsEi4sLW9zjSaR1AGQfUSB+d4wjT7Y6rwWicKq1fE4oJIHhoVCk/F1m2++x9OuGQiO+FLiGQccSSrJjyn2iBf3/rgwryJk5a4jjjyxx6bHnEygBzfOmXRQ2pnnYKpn3vEYD8J5bObzdXO10K0nNI06R/EaQIV39twNjPUC7YvCqKnX4VPVMzpEz6W3xayPF6TNpBIfSXg3ICmCZHlHtM4pGN9E5S4q2W6VCd7fzxJ+xjucAcjzWzvpNMfJv7YMU+JgkDSZPzxpeBx7Ri/aHJ6Z6OT6BsCamUNHXVqEFntIJgKPhQdevzJODgpyb9L/P8AoMD+OUVJRjusx/cdY/43xOSKwm7pgrLISST8TGf89sEqagCMR5ekdzufyHb/AD1xJXqwCTt/lsSNRU4hmNKx1No/l/nrgdThFLH/AJJxVznFEB8SowAPw9z3IHX+nbCzxriteqq1PDKrr0ZajfVWqHZnG2hPiI9hfVOGSFbCWbyxz2aGUU/cUiHzjCfM260p9t/c9Vw88T4QtZVTUFCbADa0CLiLWxS5U4IMnQCRLsddR9Ul3O7GR6flg0K3cH9f0nAbAgLT5fq00ISu0kgglmsB0E6hvv8AL1xPlqNWmtRs1VD0lWfMFIgXJPlHQbdcEjUXc29SCPzjCjzjxXxa1DJ0nH3rFql5AVF1X6dmjrA+fJWc3XYC4DRGYzOYzb0KdNEc06KhQDYRcRAKg3IjzH0jAPiHFAi1TczUiPXSv6xJ9AcOuaK0qa06fkQW9hMsSerEzfucZ1m6K1aYCFSDWYVV1DUIYgEDfSEX8x3xvlH8UV8mCEnlk340A+D5Q1FLeZiyVCACAZBmb9Opi+/vg/kaobONTJCL4Da3Ikoum7kgi4A33k+owQ5X5ZapTZ1RaS0CUbU2uSYJJtEAi8W+RxXo8rZiuubOWUaHqlGeo93VIJRRG2qAbbqBNsZYU4OXyapJ/koV8xQQ0q1VADT1hFM6SyydBCkfwmQAInDLwmmMyfFWqKALLq00wzAQNepiAbkk6RK++Fb/AMBzC1KtNqdQUqEPUDC9NXX4iBcjcwPXsTjRuH8v06S6KJOhABqa5eVDExAgXIi+EUU3RoctGccY4bpz7UqjavWT5hOoXsfMOtvlg7w2qqNVNMGhVeFpultEHY6gSA1hIIIgXNxhwbkmo71XfwY0HwRHw6okzpkCNUKSYJ9MB+VKlFq9TL1BTYOt6gZgyzpKhSDG/oYMXth1LTFrZXpcNr5OqVrS7OdessxDHSTckeYi4j1nFXj2aetln06QfNRZFm8wym9ht0PScaHzF5Mi71QjPTT4iBvIEiwgnqBvjO+UOOakeloP3zmTMQvxuBaBM37C25BxDb6KqqYiVeF5gMYSoBJgXP5zfHYYs5QpPUdrnUxMtANzNxJg+k47F+E/onyj9/8AQT4dzTVoiFNMg7h6SNPuSJx84xzSz0oSnRpPqHnpJpJ6QQDpIv26Y08chZMzOXW/YsPpDYUOZOT8lFRcu1TxFt/qAop6AkiS38Ckk7WnEutnWgZw3myo2Wo0mZzoLMTqHmLGwiNgLR77YY8tSfMPlWFXw4dWYxJIkAiZt6n1wByX2X5sFB5QIEsWAgwCRFzYyNrxhxyPDxl2p0GfWwKkeUeeTJHUgC+2/wBMNHI1pHOK7Ye4nnxR0llN2CrpA9I7RAwQKmbbYW85mXzDUmZ6dCktS+sMGJU3CyNL7QIAG+GSnmg0wViY+Lt/k4SXJjLj4JVBwmc155HetSFVQdARgDcFpi/4Svxe04s8W4TnczWOl/ApISFIc+b18pkk+sR9cB+MctLladM+KGJchiQBJKk73MCDdj32viWS4xbXY8Ny2NXKzU1yyUkreM1IQzEQSTe3peB8sGRHpPvjKxzElLJ1fArLTqrUQhgAxcGxEdBufYX3OHflbmSnnaTVKYYaX0MGMGd7QLyD+u2OxKUo2xZtRZU5j41WGZp0KTCkND1HqOgI8qkqACyyDBuDuDaBiEVK4yYq0WDME16CLsJEnTrA/O3rbALnziOZOcq0lAIenSpjSpKjzM87EkqGJgdJOwxRzvG2TJ5WmkqmjznVJ16dFp+EDcCY2i4ONVVogny2abwLhVNKch6lSSWJqMCQTdlMCFg/h6YIMqyDAFxp/kfnjKeHfav4RSnXotAMalqkGJMsQVkr2Uk2HzOo5TUx8S1RV+G4Ba12H4T2Hw9e4xW9GWcaYTdwq36YSH4s9biK0wQKYoNUAIMMdaienTaO/wBPH2hc4CnSalTJWowvIIKgwCfnsCPXthd+z+uxrLbUyUqgmb3KEJcxaJJ6SB0wk/bEpiVu2aG9V1Hwq3s0fqI/PClx7mJ6x8LLKTHxvGpR/wBshpuPri7xDL1KyscxNJTYUqbXI/iYbkm0AY9ZSgtNZ+FVGwAj/OmJKkauwPleGhfM9Wa7gkO6HyKNyFMR1/L5qfFuYiKq1lqt4tIeGmlQFgkkkHZXI3F5jpGHcBczmP2apVFIQKlc6wrR/wCXRX1J87RsIHWMSZv7EcpVE069UbxOhxffYD064ZfZN/Qt5H7Q84FBZ5npUpr+oAOCg+1Gsh01KVMkQSPMhuJG5O4IO3XF1fstzdKn4VHOjSCCpYVFKgT5bORpNhFo3GBXHuRuK6aijw8zJMPrVWIO1nHli0AN8yLY7R2wnS+1lDY0WDbCHBEmwmwMSRixlKKqDXfSajBpb0JEye50j2geuM65f5MzYz3h5hGoaKZqPcEsvwgSGiHMi3Y7wcM+Uz5OtPw+KWuLeYKSPbUWPzGNOCC5WzL6mTcKT/iRcc4j93WbrphPQ9/lf5nCbw2iBTV6bMKhrNri1gJBn2v74O8drhabsJAJiBtYEj9T9R2wp5LibUZI2JM2U2gAxIMG4PSYwmbIpvXRXBj4R32at9nvLS5am9QVCz1jZWPlCAglTb4ok9jEW3x3Eub6WW8ajRoqr5eBTQSAwaDYAWuxO98eeW+baQplAymo1PUgg2MW3/rOBvKlZ/HGkA6/K89VkT7m04hJUaOz5lj41TM5p6i0aFXSlZyQWYKI8NBBCreCTLHpgpwzjqZrMEU9RpgSWMA2IBsT8Pyn2wP5z4K71dNKhUqDTKn/AMtSbGFCgBrfiJufbAyhym2XoVK2ZaqNQCikjbmPL4kGIDdPS++An5R30NOR5hepVainhtTp0pqVJNidR8l/YX2vjMuDaNT1AijSwN3bUbzAAYCLDcEdMXuFsysQaZdXKgoSVDFZMExcSQSvW2A/Clr0sxT0sJNQDSNJiTpUwRe5/L2xyQ2x240me4gGR6Zp0d4Mooi4ZibvG/b0xPytwKnlOHV6lQrVJLS9IhoDaV8jEWJBk7E7dL+ftBzPEFp0EpGVKBqjoQCX6gi0AEREQZ+WFvh9eui+HmSCnxBVqKRfzH4SQCD9L4DOSJjy1U/D+0Ffwk0326fhPT1OOw50+KiB56gtsoqED0BAgj1GOx35pfpDfij8/wDow8b4NUryBXempsVAt7CCDfrM4HZDk1cnNWkzVKiqSF0iWsfKN4nuBP1jDUFx8wspeBIx8iFnuOZ8As6rSUbJpgtPTfVA3Jt+eCPDOSqIdqtQF6uogjUwA9CwbU1iDLEyCLY+c31CK9Ed0Jn2Mfzwc4HlFWkrAeZwCx77xPytjn1aG+mQca4CtdEQDSqE2XSReBs0friry9whcuaoZl8wTUNMQCWAmCQQTIscEOYeP08lR8aqGK6goCi5J/sCfliauqVUplgQtQCdVjeCFPYz03t64P5Hx4+BXBXyBeaygZzFYjwwqoAymSs/HqOqfwm4JBN5NoeM5PM/stRjocBZ0srNab+V9Y2nqfztFxU0KNQl4SjHwUy0u/UaQQukAAknqYO+F9+NVswRTy1J0YtJKMNUbXIpiBFpO0egxyT8HdBTiHKSvVVWytF6jAsGVikkEC+kooIBn4fnhjyFU5enpOWYaDMyXZiRdi2kyYgSTNovGJctla609T1AHjbUSB8zJPfaNhFsUMxxasD8KvE9bn5ygH0/TFoqlbISly0hM4rlsxWzLPl61QuXBpqyqfOpZZMVTCqCUB0wYMAAnUb5J/8ApoqaV0kydgB+8bbG5HeL7ED3R8YK8mAxJRAfMuqSQDcXaTbYHrGO5WcaaUa4o1Cuvy3kuChvJJI2A7Rc44bwG+CcBydakrtSoMbsNSoSFYll3H7pAg7RHTBvi2e8GkSFJgWCjoBYDt29MD8zk6QupCfwOCg/6Sy+W56SL7YQ+ac/mVqlaSVqaAEaohT8MlWVVBAG1+m2HRFrloUsxnq+ZzFSoyEsZCr2MrAHUhRBP98P3J3ChSKFj50DMfXUBO25v+nfArhWdzhIPinS0k6vNG3SfxSTF4tGJuB81VK2adYQqqldWhbsLt5gL2Bj2nCv3K2WXtdIZ8xWNR/Qbfp9BsPmeuIuJZ5aKaiNQBAVf33Pwr7Wk+g9cW1ciAKaX7ErA6bH/iD873D+AJXWnXKkafNSknqZ1x3YAWM+XTscRSKSfgx7naiuWZF8R2zbDxMxfygvcDadV5MntivwXjgRRNQhu4JXG25vkmk9RXZLCdSAiH1SSXldTXM3J7bY6p9nGQbfKoP9rMP0aMUUvkRxM5o86VVA8PM1drgtqE+kk2x5o/a5nVq+GAKv/wCMEn5KAcNvG/sgyrLNBHVyQI8TygE3JkE2F4Bwp8ucmpQzTVA1QGgYI1ggsZhTHYaWIBtYGb4eKU3SROcnCLk2NtSuyg1KseNVIapp77Kg9F2A9ThEoqWYg2V2Zt/iWmYMdbsY9gcGObeOGhQeruwEIPXYn2G3ufbC9xipUbM0npsq6aQgMPLBNhsd43/pi+aSiuMTPhi5XKXkM8b4TryxB2Li47nb5XM/2xndCkrKQagUQ8DqzBtKjoN4JM2AO+x0TjeadckXqJ4b6rJqkkkQNuttvfCjyx9m1fMUxUqzSplQyORMg+aQsyZmZtjO4qMd9s0xk3J/Bd5LqVGzTKw1GnlnSFgwvhNp2Jm7Db0wzcl5pUzDIwYFUiSBAmIEzO1tsVOWeZ6eQWpSqZdkGo+EyKNVVQSNbEkSdvqRAjATjWZqV6tWMu6CtUFRgFOpo+GTtaS3aT6Yk4NmnGlJmwEg7YEczcbTLUWNSmzqysBYFZALQ09wCQIvBGBXIGfAoGi+Y8dqZY6rlQgiIJGw37CffCxzZxts47LRFQpBldTEOB10CwHXr8sKlsDKvKn2hMtWsxDlDJWmCIJsBP7pteN8MnAOW8urjM1BpbTrfUZ0uTrBvfSthAFoB3wi8N4WlHIO2l/2ksSHD+XSsCN7EEgzHUXtBM/+NuuvKU01aUaXYmSNBZjA67iZg2PXFUo2Bt1ZJ9oiHMrTPiSiMVhYKhiL32MhenYd8IlDhDNWFNVY/DMjo0QfYzvjTqS024ZRoknU9U6IEtqWTYW6Qs9m9IMvBVYZaqc26fBpoqfK4CQw8oG2qII/d2wkm+wqh9SQAAbCw+WOwLShVcB0zXlfzLFNDY3F+tuuOxPQRlbAjjHFWovSRUDmoYjVEXUDoe8YuZzO6fKpv12thL5k4hUeqpUrKqVhrWJBJHWZEH/I6KvsIm8+811quaqUm0qtB6irEhoBjzGdzp/PGx8EM5bLkAiaNM33EoN/XGecaoHiFfL00pf6I++q6VNzpiQY1xG03kx3xpiHSkuRYXIED6SY9pwZdUBdmX/aLzHozyoznRQCv4YnSzadUNBA/d6HGipmDXy6kEBqqi8SB3MT0O3rGF7JcSWtUeoaCOWMaWQEkFRAJjfTg/wOvTZWVGUtTJVgIJWWYgGNutptfBlDjRydklbgVGoF8VFqFRGph5j1Nx3Mn54+otLLrCIqD91RHz9fni4xt/TAHiFbU3XBgvIk34QN4/zbpfTp1CJN46+2B9PmmmfiVh9D/PHriPLHiuXFV1nppQge1gfzwLfgGkmMxSMGCH8lx3Opv0xXlZNRpDTwmstaKiyQLCbe/wDnp64J8mUwUzCEKVWuwAgRBC1Bb/q69sC+D0ClJEF4k2YkSb2MD9BjxkOOpllz1R5EOs2/gEAHqW2wVt0JLpkf2h8aShTNOhCVKkDykra4LEKQD1An1wjcAo11qItOo6llZwAxAWywN7zAJ6Dtvik+eqZus1R11M5sD8IiYHsovH9cOHDOFLTRPiLX1MTbzaenr+nvjn7pKMQQXCLbJc5ncwtM3Wqx8oDLMmP4pIBj94RbEvAEpwaYo01HQ0yyy+mWMFjpupAPTT9YeL5wU0F9MXJH4QP8gDF7l+qUyniONI8zhepEnQu25FvqcNkqKpBx23yZ749xWmsUQ7pUdNTEL4gVBY6oKkau8GwPfF+hxjMkKMrmErnqjoFIG8xJPpHSPbCVxqnWyqrnHaK+YnXIUqEYQEhpmRawsoAm+KnAua6i16b01p6w0CAQDPliAwEQdhGJpKh9j9W5+zVBxTrUaZY7QTf2gnFyj9p1OfPRde8MD+RAwh5TOLkeKVa9YjNOpIAUsCrndpKaWgSLGASeww5p9qeUqnS9CtLWAZEZZ6CdVvphdDbCb8+0atMihq8VoVQwg+a07kW337YAV9NIeHTtJLE+pMsx/wA6AYocvZd9dfMVafhsXZEXTpAE3YLAgfhH/VgNx/jvhEuQSvlv08xgD3iWj2xvwQUI8n5POzzeSfBdIWefuJPUr+FcIiTBO8gR+UH5+mG7g2epCpSpsV8R6a6ARPQnf8/WMZvxDPPXru7kkso+Xp7AWwyDixpVaFUIrBaYUBhuNIVriCLlhIMjcYxSdzs3xj7aHheX04hU01JOXoxIFtZ3Cz2I8xjp4e2o4K82PUp0fuyVUMoOm0AiALdJgR7YKcrqn7NSNMQrr4l9yXuZi3p7ADpihz1QNTI5oDpRY79hqH6YPP3cjuFLiL/BeJeOy5bMKKlO7ICPhZbiD0EAgjFjjfEFpNUYbqT0tI0b/wDcPrjNOQ+NeBmlqVS7qEMCdREyBEtAv/l8PFTP082WBUqxYMZqIV0tpAWLecEI2+4I9MGcm5WkFKMVTeyLhPEhQerVVEBcAFQgC6dUsAAPL7/3w1Z3KUMrQrOgFEMvmdU1ETYWvYE7bYW8nwgqtVmIhUa5BO6xPymZ/wCcXeNZTN5yp4YaiMs8S1Mq8CepInX6ADpfric6saC0ZHncsat/Maass/ugsDF9xIU/Q4JVcwXYDLh0qMppyGOp9UAi2wCyLbiZjF48su+c8GmpRTVVQC2q2liahjymACTG2oDGl8s8q08pTAgGp8TNYkGIhTAIH9cGbXgMTPK+XzOTo08xXpSqVEIAa4gt76QSRuIMD0w3ckcY/aw1dV8MAtSuwLNApsDteJP1xb+0StRXIVvGNipCLMFn/DHsYY+gwgVOANSy2TCP4eYQeM8kqB4jFkG06vKB7j0wvJuNBS2aWeEP1ztf/wDX/wCzHYyw82ZkWFd4G1x/THYbh9g/4Nk5Z46M3TLOiqwYgpvYQJv7xhN515bahoZSzUgmiTHlMnSD6Rse4v6iOTuYalGuS+plBcspmZIOo/USZ7HDPmuJ1uJHwaShKMguSJIgggk7D0CybdpxCr2VetBLiXL2XXJO3hjUtLVrFmlVmZIt9No98LNPif7S2h6mmnSADkqpOw0nzAkTN7wL40PieWZ6RpqVAYaTK6vKbERNzG02xmOR5a08QqUjUJpM+giPMQot8xH5T6YCeysHFJqQbqZelQV6tJ1dQpdWKATBAiV07mP8OFfgPOJoO5iqQ0EqtQ/MgR2/eJtg9x7Mj9kzIywV6VJQrVm/eLDypaGuQSdgB6jFHkLhJoUxVf8A1HFp6La597AegHfF7TMz0Eeb+YawEUM2VKKNbK6Aq1/JVFvYOtpsR1CnwLP8RzNcKuYZgCDUOtYAnqQGgnpbDlnePaKkFNUdZiPywPzfF6jPqR2pCANIUEe5/wCMdeqErdk/MvMtTLIKYQ+LUHlcFSFAIBJ9d4tv7YXeFfaI1EaamV1IDdlJBPcmQwJO9yMMOX4XSrjXm0aqWkCqA0KNoGm6j1iD19facn0Hvl69RSLWZag9AQw1AfMY5HBHgfNXCswIA8GqdtS6TPTzIY36EicCufaZelSphRqqVNU/7V03+vUHYbYXuP5J6LhKnhsRpZXVTJBaN2JI2O0TPXDzxTLa2o7eUMb/AC/Tf5Yo3SsSKtgnIcBWiaPlOnw3Bn96Rq7Wk/qBsII5iuEVnb4Vv/nqT0xMJNpJjv8A06YTeYcw+dzSZKg0Kh1VW6CN/kvbqxA6YpH93C32Sf7ydLo7k3x+IV6laodOXWqGCxMlR5V9lFz/ABEd8a7y/kS9U1DOilIX1dh5j/0LCD1ap2wC4LwhaFJaVFSQinSpIk9TJMCWNp9fTAKrR4rl2cItZwCYZHBB6zpk77xAOIqLl7ispxi+Jo/GuTspnINekHIsG1MpE9ipBxV4ByDlMlVNWgjBiunzOWgEyYm4JgYRq/O3E8sFNWk8ET5qc/UrMexxZyn2zN/5lJDsfK0EfI/p+uO4MKnFmj57hNKsoWrTSou4DKDHt2+WE3mDk3L0qlB8tSWm6VUapDMQEEtdTIvp0iIuR3xJlftZoEw1N13uL7b9L/LEeYzz+F4lYBalSXYfu/ur/wBKwD6zimLE5yoj6jMscbXfgFcz8Z0U3beFJjv6fPb64yziHGmqpoeCVcEkR/FqHykfQ74ceY82RQeTDN5RPf29BP64UcjyyBRNarUUTq0U76mCglm9ABPvBxf1T6SIekWm2Q8X8KDUk62JXSOxAIJO1ri19sHOE0ctUy9HSf8ATBFTXMgsS0zN1tAA9cBeYeHB6p/ZxKiBuJJWQSJO1/zwS5a4T90y1ZpzraTAHlCaASSAJc7k7dNpw7PRWzWuVOKUVyehXAGW+7c9LTBB6g9CPXthM4XxVsxn8wapAWpqpIrLupUgIBNmMxcbkj0wC4jXGWaqcqxRmO0yR4V2ZCVBBawb1kCRsG4RxmpSqB0hqrVkgte7avynp64MouqDHTsaOGchfsz1aVRCKopAK+qV89VEDARYi/Xv6HC9meIoq1FTSZlUPWQfLFp36CMMfOPFsxRzWZIqvKU6PaGAg/8AqJgX364QeEcIetm1pUxrJOoXFwBquZj3v0w8JuCJZsMcjTNIz/E3p5ITVIrVyQCATakqqygjYu1/UNgJw3i+Yqf/AC1MMpmR4coZ6hoN5HfaBG5lhyJFLTTMN+zvIAJEEG5tEaiCZgdN4wC/+IQueNeVaru1zELF7A7rBJ9z3wjjxV9jqXKXHqh85V5XXLoHdQa7SXcwSJ6A/qepnE/NXEKlHLO9IHXYTHwzu3y2HqRgvl6yuqujAowDKR1BuPyx9K4n52P4MX4vWrM1N85qZHAEvE6Nahiqwf0E73w+cS4XT/bA1QGKIQhRFzpYLqt03ERsMD+Z6NPMVQKpENZQTEaZJP5kn29MT8zUwulwZpKAgcGTOljKG/l2tsDMRfFpKtsC+ELWb4PR8R/u1PmNx1vjsW8twQsit4xEqDGodR74+4lyG4k3BsiXzFFTTY06pKFgYJMwx9hN/pjS8lwynRWKaBR1iZ+u+A3CXqLo8QA1dEyUKAkyZAKi09v54vcX4+KQYBKj1AJ0hGifVgIA9sI4UM3ezzx2hXcRSqpRTSdbmdQ9jYAR1kHfChwXhFB6zr+0aqaDysHC6iNPm1epJFui+s4vVMpn86kORSpMbqRpt2i7GfW2LPAFytJ6iaFV6YCMGUamZdRdhvaNInYCB2x1C2R1mp1UqURoqI1UoHBklV01KhJHl+LSkr8RudjMxoAEx8/WLR7DtirSzpq1WcQNfw2jSgNj7sST9MXwuHSoVuwI/K8kkVnAJJuFbe/YH6nEDcr1htUpuOxVlP1BYflhmXHT1wRSLIZc06aqTcC8bT1j0nHniGaSkj1GFlWWPUgSdM9z+k4lNUmwuSYAxnHOXMPjZjwKZmnTFSSPxvoaT7AWGKxXlk5X0inxTij5j7192vbYAOYHsBAxptdrIf4Y+p/tjKKVImmk7aT+s/zxqzr92pNgBf6nFY03v9aEkqWgbxbNGlQqOLMEYj5AmcVeQOUmy9M1KrHx68F+6g3g/wARJkn1A7zZyqDMZggxoohXde5Mmmp9Laz7KOuHLIUJ8x36e/XEvUTt0PghSKWX4itPMVEP4FUfMjUf1j5YM0s+pG+Mt5043+z5uqQSJcLIE/CqzaRinS5zZvgrIpiDrUxPcGZ+UHHoQhDgl5pHl5ozlNy8WbMmZHQ4jzPD6NYRUp06g/jRW/UYyvLc35gfioVPZiv6/wBMHaHOogTIYgWuQD21RG+C8CfTI8pRD9bkjI02WqtFUZSGGkkKSNpWYIHthe5l4p5rEW7nr6+g3x84jzZIgEExuTt/nb+5Chzjnz92qi1QmTNyARPpeR8gehxzj+GLfkeF5pq+heo5utmaiLq1HxGgtYeYyZ7CD8sMnEMuiZdF8p1VKcgQZJ1AyfxAm/sF74g5Mo00y7PV0IBW0hnt+BTExa032GLvEMoWfLIAFQ1FYRuWWAYHYeYgm3lJNhfBF8rlLwenJU1FEGb4WinM1klhQdKcBQFVSADe+pp3A7STsME63K6Vch49QsPKCoUDUA8AFp3Ub6evfEPE8+lRBQoUqlJVqmFQFi7mRLmdoBYypawiN8WOdJpmnR1nStJAygkLMsRbrAAufTElt0aaSM4oMFzJQkkAlDIgxBG029sNvLvLGqtRYpUKJVV2eJWyh1ExuQLDuQNzerzLmGqLSzNQeJpOjUsSRC6FJA/3R7wLCxjlzPLQrh3dyAunRFpgfxdCLW9cc02tDJ0BOaeLDMZ6uRqKuECSCPgA6b76sNf2dcG8BatatRFLSvlqOseUySQSJHbe9rd6tPhuVr1qzCjJprFFaTVCSZ1B2MeWe7EWkRhg50rj9hIaoksRJuNRHmhQu5kDe3U4Dd0gdbMu4065jPHQzIlVwqtU6AxJMdBcxgrlOWG1/tKFKtGkRSqBJTXaLahcMI6e8Tink6lMsAUqn94rpJiDdRAuPUn+WGCkmXy6ilmKlSnQro5ZKg8+oGnpsoOkjcGLm2Op8q8Dpx4tvs0vh2XSnRppTK6FUKsEkQO03+pxOcJPJPHab5ivRoszUNCPSOlgBpARlE9Ph+hwzV8/99ToDWpqiQ4AMRPcEdDuMK1ToS7M45p4TSepmJMN4ukKDcqB5mO/XSPrixwbheZzTIaupqCgAAkBSBAgC0erAMenWRrCcr5SS4pKahHxONUnuQfLJPYDCtleL5Z6hfz0mnSAW00hY3jVoJYR0tHpdukFu9gSvzRmFZlGREAkCzdD6LH0x2HAVl7j647AtfBwA4Zn21IzVNJYM4Qg6QNcAgnY2INu3bBbknPVquWPjEytR1AadQg3BPoxNumMy4XxfN5iouWpFyLqU3UAm5J6KDBn+wxs3D6dQU1FUqzx5yogE9YGIpulZpy8LfEq8ZzpWlU8NhrAA3uurqe0gGO5xl9blw/A8GpUh2MeYEdA5NjcT8z0GCHCOGVMxWq51yUNVm8OOoHlDQdoAgG/U2gYrcXrLTLAGq1axprpMEkb2W9gRHa2LxVIxydsp8L5lFNtBq+Qj/V8NokCIYSLdAQSPQYYsnxk1D91WoVbSQHg9LkQY37jfChwXONTgalkoxCagoWd9cgEsYjy7RAG8FF4CKyuQLrCBokM8h7eaDEX6AXvYY5nJWMo4yVs6sIuxHmA7Tpmx9YxZy/FUqAFWBmwv17e/phfTXlyGKMWP+ofiB7wRJWOg8otEYpZnidJqrVTARB5XSZJW+hrCdVxEkQOk4dRsWTpBrmvjXgUCEaKtRfL3VSQC3uZgYS+EcIJhzHmOn5ERHpO5PsO+PPDczUzmcq1KoJ13joApBCj0AvH9caFl8igRbX3E9PX3n+vUYLfKSjERe1OUhN5nygo6VBkQST0sQLemGrieeKZYaVLuzKiIPxMT5Qew6k9hhd5+A8n+0j8xhy4QgYLIBIkie9hb5E/KcNL2N14Oh7krLfLPAfCphCdTk66j/vMdz7dAOwGGapCjSO2PGRoaFBO5viOqSSTjI9mjoxzm7S+fdHuNbmxj8YXfFJ+XKZE0pN7+YG0dBitztmD+31QO7f+pjirw/MnTpW5IJ0xPvb5TjVml/T+Rnxxfj7Puf5eamSyk6ApYyCIvEfmMVsrTda1OWtc7np/gxayvFNR0nZgdjY2m4/5xAtQeNOyqp36SRimCT5JMXIva2GcxmdKz1vA6kgTvvH5Yq5vP08xXpFyyqCBZS0QFItIMGdvlfFSnVY1QTEOmoegNo9wQZ9cVuE1JqUmqWRTLEC5nyxIi5jqehx2fO5a8AwYFF77GpaXh5fwpbRVqFyCoFwNCxBMjyMeguReATZ8dqoqsajrVyoWnSIF2WrpCiehXS8HtY2wF4zxvxDmqNEsadKktSmwCqVNNizSL/8A+rqdJvAMYdOH8GVcjQVmDVRTp1q7fEYP3oiBcqpgWIiR+KcQjL2/ZqcVdA7kTmUpVSiaRIquRqMBgWIHckwRJ9DPrglzSayZ41KaowFENfzMAPKSoNgZi+/a5OJuXuVqAztbMA1PuahWkCRpKMtnJi8gmDIsAYvhHqcznNZyprXT4v3SlZ8snSCQTcjfffE+abtDKNaZYru1WnSoUyhQsXKlCSCCAWECfhnbt7YgXM0fuyrklxJDgKwMkbajI7H+mBfDw5MksDGgnrdjqH1AnBvMqtT9iq06a66bVacKoAIpL4iSBEt17m/bDXS5AfwO2cyyZHh9SqtMeK1NQxNyS0LBIOwmYHbCjyhl6WereHVLyoJ0g7gAAX/DaPeOmGfnPNj/AMNpU2OmpXVAoPUjSxB7ThZ5W5frZZmqt5WKkSDMKYBFupmMCD19hkmmHM7zVQylI0srRKuCwJYWBUxJO7+l4wpccRq9NKypqqpVRalQtJd6kFF0wIUR0JvODvG+Jt4HhwsLZXgal1agRO8MJt/fFDguRasCvjHSSpqACw8wCHaNYaCLdD64r+OlfwBK0OH2d5ZqfD6QP4iz/wDcxI/LFDPcUrUswKtQBXAhSII09Bvt/fDhksitGmqIDpUQOvc/rjNOfOLg1PDSmtPRILAi/WDFgZ9ZvGIPpjQ07HbO87M1JRpVDVBBfXZfUSO0H0nrjPuBcYamr+f4QSgMGCYDESI+vbEfCsucxT8MsCwst+/foJgfQYKcqclO5rLVJp+G2k2MNuZ3EgW+ow0Jd7FnHp0SJzIsCclQJ6nwjf13x2GQclf/AHOY/wC/++OxSiYD5KyTZavmq6UzU0VDSCgnYsW6fEYVTA7r3xpbZvQgaqNDEXXcg9u598LHL3Bmy48ER4jRUa8+Zywn2AUfMHDVxHgwIpvUZmKkBj3DeU/KSD8sKsadM6eTjoB061NiFB0qAPwMAANgLYXa+WqivUdalB6zroUqGXwV6Aara2FhNxc7ScNPE+EUh5KUmo1p0yF99r/8mwx44dyOiGVctU3LkuDJ3uD+u+LpVtoySmnpMRHzdOlmTQWhrekv3NNYqKXYed6jW1vER2gAYb+WeElMqpdXQ3hWSNAY62sAASSegvCjF2nyTSWsz+GPEfUWqAkt5tyCTIJncQfrg9lsrZQJKpABJkmBEk9Y795PbA4qW2c8nFVEynmDiVQl6YWN1BCkWNtzEvvcSB0mJwtGt4lFqanyo0+k+RSfoAJ98Pf2v8fCUVoU2OtjJjoIIk+82+eELkqkLqb3EC95Ii3UW64MpKEaRSCc/cw7ypkmpVKbAEQGImD+6RPSW39BA/DhtdiZJMk3JxGlQkKCbKIED8/74oce4ktKi5MkBbx1Jsqj1JxTFHhHk+yeWXOVLoEcw8Jq5utRpokoG+8MwAv3Zud5N4Av9LNvKT66hBWAuq3sVj88R8p5J/AU1UZalQ6qgY31GwHoAsADcDe84m5XOmswFvK35tfGWUuTkzXGPFJDPWe5wtc7cxfs2XIUxUqSqR07t8h+ZGDuYrBVLkwACST0A3P88YpzTxs5qu1S4XZB2UbfM7n1JxOEbY8nSKvG6QbNljO5We07E/p88UTw2ojagTPdT9exxdz2YJqNqFnv7ziKnVYWVlYdA249m7e4OPRyYHPcTDHLw0zzwfKJJY2C3gCJ3/LFbPUx96UkyNPz3IHffF/xXCwNNMHfSZJ/IAfQ4p1iNOkbQbfr88DHga2wzyp9HNlGp5gWYgqNEjowDR73jbFDLUWZlRAWY+Yqs7Wjb539cGuIZ9jSUBDFPSHqGCWkQAI+FSBBtJtfoa+WFFEUIjGs8l3JjSpFlQA31TBLewAFzk4urNEX7thLP8IRnrigNGY0rqDPKt46MGQEmZlhfoVI9cO9OmlSp+zqoVqdJUUh2++FNVRRePNpMTaTIB2GA/BOBa6Zq0kR67UodSUKUSpDUmERE0gVJEkG9tWPHCeMl6lEtqpO9L7sshGosy3pzGv4ek74VUW3Z7pcrZkq9JfENJwr+JVMg7MZ3iJI0gTYWwOzXATl/BqVVXTUNqgAJ+Y+JSB0IB9JmLnHOaXCKaTBalYM1YoSDIOlI6KNN4EE2n1XMhzQGqKuaDVQANM1GB1LMCZkAi0bbTiUYadeR73s+cGXxauZ0sSFOpWiAZJvBuJscNvK3Lrl1KVQjIyVNjMCQY9Sp0wejH5jeVeKpVzCJ4CoCwYrTB0wLmdTWFr37+gwyZPnQNnaoGkqNWkABWeIEBuswSAd7XE4ffQr+SfmDidP9tprmP8ASpNqGoeUSoMmR1PXFHifMNNlKZdldQbsOgkwPzGFzmjiD8QqlgqU6KQPM3mdhMKIF2IO2w6nE/B8quWyeYqVXA8Zgi0kUnSUaQWO4kTE7i9+gSVqznfHQRzApmlVSrWWmWACyshmKsD7adR/LBzkDltcuKhYq1WPivZZG0/5fCjx+rMIFBFiSRBOpg14vEBRB21Yb+XuLIalVnqeHo8hUzpljAvF9j62BjFZSuyUH/tGyMZlzzwVa1Y1qTKyQDUOoRIMQDsx2tc4K5riOZzoqJTQqivAcVAFI7E2nobH5YocWzVPLJ4PiNmKyDSvRKPQ6Rtr3E3I9NsSSsqnxYPyLjKkVFIYkKApEhiIJmP5z898aFwIuys709BqN4gEgwCFgHrqtew3t6V+CcI0EVGC/wCmqKIupX4rz1MCI/Dg6MFJWdObZGRj5iT6Y7FSFBLh3DtNR6rgaj5VgbLbf1Jv/hxa4llWq0nRWClhGorqiesSL4sO0QO/p/kY4VBEm1+tusYK0ZpNydmfV/s6zi/6OeI99Y//AKYY8JwvjFJ0AqUnQkAsxDfPZW+WNGnFJNfiMzadO1IA3NvMT09vTDqbFq+0esvlyFCliW/E3X/P+cUuaOOplMu9RrBRt37KPUnBOrVCKSf+TjEvtB4xVz1YU6asaam1jDE21e3QH3OFXywpcnQucbrvmq71GBOqCfQaQY9gMEeW2NKq2oQ7ALBEQDfr3t8vcYuZHJqlIMwDGFBHewED3iSewwOpH78XJJcSTvvh8Uec230VyPjCkO71YExJOwxR4bkxma3iN/o0HOjs9Ubt2ITYfxT2wJ/+If2uq2Xy3x6ygfoqAAvU+sqO9saDwjhqoiU0EIiwAOw79z1J7zhc+W9IODE1thDLUwFBPyvhZ5eqzmWHYNsdr4j5350XLg0aBDVYu26pP6mOmwthP5R5iP3tfUD4ay8gnVJACz3Y/i6YyxumaXVjN9o/H9KjLqbtDVPb8K/Pc+gHfCMcktdKhoAhqK6mDNJdepAizDt1G18V+JcSarUZ3Ms5JJ9/5dMUuHBjmFAJWdztb3/O/bFNxROT+COpxmIDyVjtIxYy2YouPiVT7kYA56Rt16Yp643X6GMbF6mSVEX6dMbwgNgT9RilnCATvO5Jjr7YXkrL1DfUf0wwcNyC1qDFBU8SYpIqFg0fFJ79gJM4Z+qjVsC9O7pFrlt6Bo5lK7OPFEU2BgBgTBaxJExYTt3NpM3VcGhSKUlqLLVXDamZEsuoxpCaQICzIgncYDWPkCVBFgAsn+KT3nv3wWNRv2YaVL0gQKh6gK2orYzDWEwN47E5G9aNNbDHL3M70K6aQgDCKpIBle9vhABmBGwnpgxkuDNqpIK1M1ILI6trUeVlIKGCGCix6T1jC5xThZo0fEV5grKkDdlO3+2bTcG/bBLk7giZlll2KkAVQReIaNJ9+vQL64hkaUlE2Y8TeJ5b6CdbltaHDTWqKrVwqlRUJUJqIAUwwk3kTsfzz1eD1DXQaPKzDZtQ3+EsOs2740b7Y88y5elTCHQz6me8SAQE7Xkm/bCdyXltNSjVesBTapDILm0RYTDE7CJPzxy9qJOTnJsauGfZtXeoGraKazLDUGJ7iFP8xhJzQalWZeqOR/2tH6jH6CI74xjnDL6eJVkawd1b5PB/n9Rh4NtkZHrI5N83U0UEVR8TB3gLAGptRPVpMCd4GC1fhCnKmrRp1RTIIYuVYeJTg6gRBg3EERuJvGDHFuGU8vWSnRphU8MszXJJkgaiT1v9MQ8MzJVkKg6VqKGA2Pitpv8AMD6YRll0JnDlrPnoqkgh11a7EtEou27EQMMPMhWpk2p5NajmnUFSqdJ16vNLRE/IbCLRj5Uprma+dAYCoc2rL18uWUzcfDMwD39jgjyVxzxEakQB5tcj1AEflM++NEY27IaRX5P4jUp5JSNSu9UbqCGA1KSZt0HQ7emGPgvK9JGauWWvrJZTpgCTOxvq9xbp3xV5szApGh5irFYIsbaidj1EnHcm5up4bq8hQSVDbiT36yLmwG0AYSajGq7Y6uV/QyZVlKrEgyZk9ZJt8sXMVOHoQk9yf1jE7m2OWtiPZ9147Ec47E7Y1IPUuN5dtq1I/wDWv9cXEqAiQQR6Gcdjsa5x4s85OzzUuY+p9O3z/wA6YE8Y4lTyx1u92BgE2tEx+VsfMdhYq2PfgznjfO1TMVAqNCkxY9CP0j2/XFlcsAqz8RUAegvPzO3tPfHY7Eck20jXCCj0UqmSIRQQdtu394j6YTOZ83oZlSzv8MC4G31Owx2Oxrm+ENGeHvlsbuSuXBksuWqwlSoAahJuq9EA3nuBuSB0GCvMHHnKCjQUh6vQfEV2v7mbfPHY7GA2M+8F5HWnNfNw7/FoN1B/i/eP5D1wg0qlRauboslPzkX0mQZLKEIhZJYdO1umPmOwOTDFLoF1UM7Xww8tZNK6KtQ+FppuJYxLBCFA92jHY7GrwyL7FLMZM6zqUgraCIIPWQeo2we4NmAcq+VFGk7VdQBKKHkKWBDkTYhbT+uOx2JT2rKRFUcJd3FNFLOxiFBJw55Xl+plkemwioKQcBTNi99uoFzGPuOxye6D4CnBqXiOjVIdswzUagqNBSqFZQGAljZVbV12sROA/C8rSocTYMC2WTUpDKSvwlZYSQb+a5m3TfHY7ASI5ZNLXwz22TzmZTMUylMpRIOpSQrGQRpk7spmOga8dSnJfEGyktWo+GllZtRBibHTNwCfcC94x2OxOS5PkzZHK4weNdf3L3M3OFHM0xSRGNyxLgAWBi0mZ3+nyq8IzC0aq00qKqlpcBFgBiGXReGJAF4EGMfcdisorjRLHuV/Q6Z7mzKohfxlqCYAS5Y9gCB9TA9cZjxJKvEM8jqFGogQo+CmpnVUaYmOn5C0/cdgJcdoTsu86c366/3AUKvkNSCS4mbdAokxAnFHhnMlcswpiBKnTGq6GVJtMA3j647HYdxVHKTHHLA5SgrkUnzObqC4BUeYDeIMAXO1zhT5GSoMx5GSdTAl5IAtBAHW9rj3x2OwF/pbA2WOfUKZlVDuxCAlmJJlmYnbYegH5zgny9nDlsl4rKXFSoUFyBpCgyJF72+uPuOwvhFF3Q4cq5ynmKbCnIZfM8iANWwHc2vglXpkGCNvpjsdhJyajY+LGp5FFkcen+fXHY7HYzfmZ6H7HD5Z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80" name="AutoShape 4" descr="data:image/jpeg;base64,/9j/4AAQSkZJRgABAQAAAQABAAD/2wCEAAkGBhQSERQUExQVFRUVGB4YGBgYGB0eHRwhHB0dHB0eHSAhHSYgHR4kHiAeIDEhIycpLC0vHiAyNTAqNSYrLSkBCQoKDgwOGg8PGikkHCQsLCwsLCwsLCwpLCwsLCwsLCwpLCwsLCksLCwsKSwsLCwsLCwpKSwsLCwsLCwpLCwsLP/AABEIALgBEgMBIgACEQEDEQH/xAAcAAACAwEBAQEAAAAAAAAAAAAFBgMEBwACAQj/xABEEAACAQIEBAQDBQcDAgQHAQABAhEDIQAEEjEFBkFREyJhcTKBkQcjQqGxFFJiwdHh8DNy8YKSFUOy0hYkNGSDo8JT/8QAGQEAAwEBAQAAAAAAAAAAAAAAAQIDBAAF/8QALhEAAgICAgEEAQEHBQAAAAAAAAECEQMhEjFBBCJRYRPwFCNxscHR8TJCgZGh/9oADAMBAAIRAxEAPwDQea+BU82AonxV2KASO2om0ehOAScJbL+ItCjrcwCqk6R6/vEbWkTN+2H5VCiFAA6ADAfJf/UVTM+5vvsO/wDbASXYW30CeA8CrsUfMAIUaRbzGJhQB5KaXvpEkjpvhuAx8UemIc5mdIgbn8vXHdnVR4zlf8I+f9MVQcRLJ2nFfjK5gIv7OAX1AsSwAAHS+4J3j174dIm2JH2y0XWll3pWZqpptAEsXUafc+WMUn5iVcpw5XrK1RQCxW2kTAB7NpMXuYJ64Z25Nq5pg2erswVtSpTaACNjMQI9B88WH+zfJz8Lgfu67fmCfzwkmropG2iTkysrmoVfXAWfPq9pPQ+mGUnEGUyiUkWnTUKi2Cjp/f13x7U4kUPsY+gY7C/nsmKueoVfHamlBWlLw5O397XgYZRb6FbSGAtj5jgR0II9MfcAJ6x0484+i+OQG6PoGKXFc8wAp048SpZfSLlj6KL+p0jqcXMzXSmhZiAAJJ7Ab4DZclQ1eoCHqAaUO6ruqe5+JvX2xTpUTW3ZKEFNVpJa1z1A6sT3Jm/riegoJ9BYf56frPbFTK0TN41Ncn/Og/pgmtOBAtgDn0kb4D16pqsSNlNvU/2/X2xY4tnIGkbt+X+b/wDOKdFdIAXc2UY45gDiHFBQavUI1EBFpp+87FtI+tz6A4PZDKcSy2XGjRUckuUhBJdpJLFwZvMR6AwBhX5p4QWpVcwzaadIKaBkDW7kTU3+ERpFrxbc4WMp9omdSIzdU/7vN/6gcVeySNGr/aHmaFUUa+XTxDEBTc6rCACbnF4faWqn73LVk+R/mB+uEDPrXoZunxBpqnSja6lI+FrdejBwJUGAIABFtsHuG/a9XqOtP9npszsFUhmiTYWMz7SPfACMdfnKlnKRpUNal5DmIKrBkg9z8I/4wE4pmRSUQAEpLAA2ECwjsAJJ9MV+GZepl6NR63+vVYlrg2k6bi151GO47YBcc5iT7ylqAZqDkSbyZH1IH6Y2wiscOT8nnyl+XJS6QF5YAzeZqvUWdTU2Cn/c+/f1+eHzjebFGi5W1RgQsbztYdySFEDqN8J32fZQipUYiFISG/2lp9otv3xe5k5rWi+pXK1yVFHyAhV1EO7TEAAMtryag6TjItXI2vbUR85T5cFDKUqbqgqqssVUWJFxJkn1M3v0tiPipLhstRr+FXKhj5NRCGQYiy3i+4+ePXGOJg5LxKNQN4qKoqCQDrIQsB03JjpjLclmXWX88iNViLAggH0MWGOUbW2UJafEsvw/NlTQ8dqYKipqKnWQDqAKn4dgJvv1wP4OWr8QLBtNSq0SzAQR5i1hbabdsH+V+BtXIzNSpTT9oJZw1PV5SdgZMSNjFvlhYzHCa+Uq1Mw7E+FVFNiD5vMGA9Nl79Rg5eNpL/I8LpnrO5+mtR11sdLESaNzBIn4sdgPX42jMxNMGSTJAkydzjsJf8QaP1SFwHylYHNNI7hffvgsCcBJ05gwYGuDHadsLEVhytmdCyfl64DVKpYknc4tZqm7NMewxFSy5m42wY62B7JcrSG53xO4j3xFOPYEe+Fk6DFWeRj6Tjmx5LYkWOx2PgOPs44B8I3nCZxLmHKpmGpeIitTYBkNjYAmxFx1m84cS2Mm5yyiLn67AgM9bJh/Z5B/JJ/O0DDxdCyVms0qYUQoAA2Ax7x6ff548nCjHz/N8cr45Vk4pcUzLDTTQ+d9v4QN3+XT+IjscUiqVk5O3RBWbx6sH/Tpm/8AE42X2Xc92/246o+ttRNlPl9T1P8AIY6ogpotKna287Dq3ue/r74sZSiDFrLaP87fr7YASbLZeBJsT/gH+dZx9zFXQpY4mnAbPZnW4A2U/wDH139oxwStTpl2LP1/Ievr1/LEWfrqdNM1BS8aV1swXRT2dgT+IjyL6memJs9m1poXc6URS9RuwHp1J2jC3muDZjNZSs60Wc5iopQhlkUwxJgFhvCwOsDphkhJDHmPs0yWYoJTpVbAiXDK5YdmixtYdBO2KnDvsOyiPqqMzwZ0iVB97k/SMJCcpZigTrFUXsWo1Y95RXUE+8j6YtHidegvlrurLOoCtHtCkhifSMOl9i8h45o+ymnmdPgstAKukKFMW7mZ7DCdw37NamVzya6oZaUVSVFiZ8qyQIJIkiDYHvisPtF4imnw3qOGOkEorDV2us/phnHGJpFixNRnYVCd9YMH2AAEDtHfF8MHKVPoz58nGFrsocx8YVQ7M0BQf6fmbfXCB/4gtfNmvVCqtQXCj4QQFtvcA/2xc5k4muYp+HTM/EzH0SV+d/8ANsVc7wlEeitFmcwTdSv7hBXrG9zEx9W9TkTfFCemhwVsO8s8eymWp1Mu1L/5io/+oWhWBHlnaACYIm++xso59xmKTnx3lBqSm4LTYatLTbvB3jpgfl6TEvrhjpB3g3sN/pE9sT8JyZqsyRp+7qNJ6aVY/qIxhm3riexgWNJ/k78Gm5OqczlMjlqZCI9EBwAfuyIdW9biQB/PAupw80K1OmWLOKtI06gurAsAdQJmCur1kR64hy+cpZeaVaqFKqBDGLAaRAN4gDAPivEjVzCGk5anT0FkLMCTu1jDEEx1t02nFtLryZ2tD9l+IUvALJ/poCAB0C/h9xthX4xxinnab0k16qjawCssXAEXBMnSAsdAX/eGlk4bk6eXRaR0sBd1iQCyhiI7DUN8A+Y+C0rZykqUEYeagogIZ0BwdjqtNhBYb3OFk/I+NJumCU5DykCc9VB6j9lP/vx2J0ZIErVn/emOxD3fJfhi+TYOIc6UKYHhstViJGlhA9z/ACjAvIcRq6WzGYRadNWkuzNBkwCFCFokjr88ZPUzY9sHuFZXxaD+GxJCy3mNjNljaNzN5I6bYq5UtIyKOzZqvEl8JagYMHAKkdZEiPSMZ3wTO5l+Kh80jrRd6tPLsLAlZMGNxpBN/wCWD3DqDCkviAhUp6xpmAotpInyMSPYz6XDUsrTOc8eai1C7VaYDAoCqgFApFtSyJB646EJSTYHJJ0OVXi9EZn9n1HxSoYAi0QTv3gTi0WvvjLczwbNZrPjM0XK0agRvFY3gQCAsEi4sLW9zjSaR1AGQfUSB+d4wjT7Y6rwWicKq1fE4oJIHhoVCk/F1m2++x9OuGQiO+FLiGQccSSrJjyn2iBf3/rgwryJk5a4jjjyxx6bHnEygBzfOmXRQ2pnnYKpn3vEYD8J5bObzdXO10K0nNI06R/EaQIV39twNjPUC7YvCqKnX4VPVMzpEz6W3xayPF6TNpBIfSXg3ICmCZHlHtM4pGN9E5S4q2W6VCd7fzxJ+xjucAcjzWzvpNMfJv7YMU+JgkDSZPzxpeBx7Ri/aHJ6Z6OT6BsCamUNHXVqEFntIJgKPhQdevzJODgpyb9L/P8AoMD+OUVJRjusx/cdY/43xOSKwm7pgrLISST8TGf89sEqagCMR5ekdzufyHb/AD1xJXqwCTt/lsSNRU4hmNKx1No/l/nrgdThFLH/AJJxVznFEB8SowAPw9z3IHX+nbCzxriteqq1PDKrr0ZajfVWqHZnG2hPiI9hfVOGSFbCWbyxz2aGUU/cUiHzjCfM260p9t/c9Vw88T4QtZVTUFCbADa0CLiLWxS5U4IMnQCRLsddR9Ul3O7GR6flg0K3cH9f0nAbAgLT5fq00ISu0kgglmsB0E6hvv8AL1xPlqNWmtRs1VD0lWfMFIgXJPlHQbdcEjUXc29SCPzjCjzjxXxa1DJ0nH3rFql5AVF1X6dmjrA+fJWc3XYC4DRGYzOYzb0KdNEc06KhQDYRcRAKg3IjzH0jAPiHFAi1TczUiPXSv6xJ9AcOuaK0qa06fkQW9hMsSerEzfucZ1m6K1aYCFSDWYVV1DUIYgEDfSEX8x3xvlH8UV8mCEnlk340A+D5Q1FLeZiyVCACAZBmb9Opi+/vg/kaobONTJCL4Da3Ikoum7kgi4A33k+owQ5X5ZapTZ1RaS0CUbU2uSYJJtEAi8W+RxXo8rZiuubOWUaHqlGeo93VIJRRG2qAbbqBNsZYU4OXyapJ/koV8xQQ0q1VADT1hFM6SyydBCkfwmQAInDLwmmMyfFWqKALLq00wzAQNepiAbkk6RK++Fb/AMBzC1KtNqdQUqEPUDC9NXX4iBcjcwPXsTjRuH8v06S6KJOhABqa5eVDExAgXIi+EUU3RoctGccY4bpz7UqjavWT5hOoXsfMOtvlg7w2qqNVNMGhVeFpultEHY6gSA1hIIIgXNxhwbkmo71XfwY0HwRHw6okzpkCNUKSYJ9MB+VKlFq9TL1BTYOt6gZgyzpKhSDG/oYMXth1LTFrZXpcNr5OqVrS7OdessxDHSTckeYi4j1nFXj2aetln06QfNRZFm8wym9ht0PScaHzF5Mi71QjPTT4iBvIEiwgnqBvjO+UOOakeloP3zmTMQvxuBaBM37C25BxDb6KqqYiVeF5gMYSoBJgXP5zfHYYs5QpPUdrnUxMtANzNxJg+k47F+E/onyj9/8AQT4dzTVoiFNMg7h6SNPuSJx84xzSz0oSnRpPqHnpJpJ6QQDpIv26Y08chZMzOXW/YsPpDYUOZOT8lFRcu1TxFt/qAop6AkiS38Ckk7WnEutnWgZw3myo2Wo0mZzoLMTqHmLGwiNgLR77YY8tSfMPlWFXw4dWYxJIkAiZt6n1wByX2X5sFB5QIEsWAgwCRFzYyNrxhxyPDxl2p0GfWwKkeUeeTJHUgC+2/wBMNHI1pHOK7Ye4nnxR0llN2CrpA9I7RAwQKmbbYW85mXzDUmZ6dCktS+sMGJU3CyNL7QIAG+GSnmg0wViY+Lt/k4SXJjLj4JVBwmc155HetSFVQdARgDcFpi/4Svxe04s8W4TnczWOl/ApISFIc+b18pkk+sR9cB+MctLladM+KGJchiQBJKk73MCDdj32viWS4xbXY8Ny2NXKzU1yyUkreM1IQzEQSTe3peB8sGRHpPvjKxzElLJ1fArLTqrUQhgAxcGxEdBufYX3OHflbmSnnaTVKYYaX0MGMGd7QLyD+u2OxKUo2xZtRZU5j41WGZp0KTCkND1HqOgI8qkqACyyDBuDuDaBiEVK4yYq0WDME16CLsJEnTrA/O3rbALnziOZOcq0lAIenSpjSpKjzM87EkqGJgdJOwxRzvG2TJ5WmkqmjznVJ16dFp+EDcCY2i4ONVVogny2abwLhVNKch6lSSWJqMCQTdlMCFg/h6YIMqyDAFxp/kfnjKeHfav4RSnXotAMalqkGJMsQVkr2Uk2HzOo5TUx8S1RV+G4Ba12H4T2Hw9e4xW9GWcaYTdwq36YSH4s9biK0wQKYoNUAIMMdaienTaO/wBPH2hc4CnSalTJWowvIIKgwCfnsCPXthd+z+uxrLbUyUqgmb3KEJcxaJJ6SB0wk/bEpiVu2aG9V1Hwq3s0fqI/PClx7mJ6x8LLKTHxvGpR/wBshpuPri7xDL1KyscxNJTYUqbXI/iYbkm0AY9ZSgtNZ+FVGwAj/OmJKkauwPleGhfM9Wa7gkO6HyKNyFMR1/L5qfFuYiKq1lqt4tIeGmlQFgkkkHZXI3F5jpGHcBczmP2apVFIQKlc6wrR/wCXRX1J87RsIHWMSZv7EcpVE069UbxOhxffYD064ZfZN/Qt5H7Q84FBZ5npUpr+oAOCg+1Gsh01KVMkQSPMhuJG5O4IO3XF1fstzdKn4VHOjSCCpYVFKgT5bORpNhFo3GBXHuRuK6aijw8zJMPrVWIO1nHli0AN8yLY7R2wnS+1lDY0WDbCHBEmwmwMSRixlKKqDXfSajBpb0JEye50j2geuM65f5MzYz3h5hGoaKZqPcEsvwgSGiHMi3Y7wcM+Uz5OtPw+KWuLeYKSPbUWPzGNOCC5WzL6mTcKT/iRcc4j93WbrphPQ9/lf5nCbw2iBTV6bMKhrNri1gJBn2v74O8drhabsJAJiBtYEj9T9R2wp5LibUZI2JM2U2gAxIMG4PSYwmbIpvXRXBj4R32at9nvLS5am9QVCz1jZWPlCAglTb4ok9jEW3x3Eub6WW8ajRoqr5eBTQSAwaDYAWuxO98eeW+baQplAymo1PUgg2MW3/rOBvKlZ/HGkA6/K89VkT7m04hJUaOz5lj41TM5p6i0aFXSlZyQWYKI8NBBCreCTLHpgpwzjqZrMEU9RpgSWMA2IBsT8Pyn2wP5z4K71dNKhUqDTKn/AMtSbGFCgBrfiJufbAyhym2XoVK2ZaqNQCikjbmPL4kGIDdPS++An5R30NOR5hepVainhtTp0pqVJNidR8l/YX2vjMuDaNT1AijSwN3bUbzAAYCLDcEdMXuFsysQaZdXKgoSVDFZMExcSQSvW2A/Clr0sxT0sJNQDSNJiTpUwRe5/L2xyQ2x240me4gGR6Zp0d4Mooi4ZibvG/b0xPytwKnlOHV6lQrVJLS9IhoDaV8jEWJBk7E7dL+ftBzPEFp0EpGVKBqjoQCX6gi0AEREQZ+WFvh9eui+HmSCnxBVqKRfzH4SQCD9L4DOSJjy1U/D+0Ffwk0326fhPT1OOw50+KiB56gtsoqED0BAgj1GOx35pfpDfij8/wDow8b4NUryBXempsVAt7CCDfrM4HZDk1cnNWkzVKiqSF0iWsfKN4nuBP1jDUFx8wspeBIx8iFnuOZ8As6rSUbJpgtPTfVA3Jt+eCPDOSqIdqtQF6uogjUwA9CwbU1iDLEyCLY+c31CK9Ed0Jn2Mfzwc4HlFWkrAeZwCx77xPytjn1aG+mQca4CtdEQDSqE2XSReBs0friry9whcuaoZl8wTUNMQCWAmCQQTIscEOYeP08lR8aqGK6goCi5J/sCfliauqVUplgQtQCdVjeCFPYz03t64P5Hx4+BXBXyBeaygZzFYjwwqoAymSs/HqOqfwm4JBN5NoeM5PM/stRjocBZ0srNab+V9Y2nqfztFxU0KNQl4SjHwUy0u/UaQQukAAknqYO+F9+NVswRTy1J0YtJKMNUbXIpiBFpO0egxyT8HdBTiHKSvVVWytF6jAsGVikkEC+kooIBn4fnhjyFU5enpOWYaDMyXZiRdi2kyYgSTNovGJctla609T1AHjbUSB8zJPfaNhFsUMxxasD8KvE9bn5ygH0/TFoqlbISly0hM4rlsxWzLPl61QuXBpqyqfOpZZMVTCqCUB0wYMAAnUb5J/8ApoqaV0kydgB+8bbG5HeL7ED3R8YK8mAxJRAfMuqSQDcXaTbYHrGO5WcaaUa4o1Cuvy3kuChvJJI2A7Rc44bwG+CcBydakrtSoMbsNSoSFYll3H7pAg7RHTBvi2e8GkSFJgWCjoBYDt29MD8zk6QupCfwOCg/6Sy+W56SL7YQ+ac/mVqlaSVqaAEaohT8MlWVVBAG1+m2HRFrloUsxnq+ZzFSoyEsZCr2MrAHUhRBP98P3J3ChSKFj50DMfXUBO25v+nfArhWdzhIPinS0k6vNG3SfxSTF4tGJuB81VK2adYQqqldWhbsLt5gL2Bj2nCv3K2WXtdIZ8xWNR/Qbfp9BsPmeuIuJZ5aKaiNQBAVf33Pwr7Wk+g9cW1ciAKaX7ErA6bH/iD873D+AJXWnXKkafNSknqZ1x3YAWM+XTscRSKSfgx7naiuWZF8R2zbDxMxfygvcDadV5MntivwXjgRRNQhu4JXG25vkmk9RXZLCdSAiH1SSXldTXM3J7bY6p9nGQbfKoP9rMP0aMUUvkRxM5o86VVA8PM1drgtqE+kk2x5o/a5nVq+GAKv/wCMEn5KAcNvG/sgyrLNBHVyQI8TygE3JkE2F4Bwp8ucmpQzTVA1QGgYI1ggsZhTHYaWIBtYGb4eKU3SROcnCLk2NtSuyg1KseNVIapp77Kg9F2A9ThEoqWYg2V2Zt/iWmYMdbsY9gcGObeOGhQeruwEIPXYn2G3ufbC9xipUbM0npsq6aQgMPLBNhsd43/pi+aSiuMTPhi5XKXkM8b4TryxB2Li47nb5XM/2xndCkrKQagUQ8DqzBtKjoN4JM2AO+x0TjeadckXqJ4b6rJqkkkQNuttvfCjyx9m1fMUxUqzSplQyORMg+aQsyZmZtjO4qMd9s0xk3J/Bd5LqVGzTKw1GnlnSFgwvhNp2Jm7Db0wzcl5pUzDIwYFUiSBAmIEzO1tsVOWeZ6eQWpSqZdkGo+EyKNVVQSNbEkSdvqRAjATjWZqV6tWMu6CtUFRgFOpo+GTtaS3aT6Yk4NmnGlJmwEg7YEczcbTLUWNSmzqysBYFZALQ09wCQIvBGBXIGfAoGi+Y8dqZY6rlQgiIJGw37CffCxzZxts47LRFQpBldTEOB10CwHXr8sKlsDKvKn2hMtWsxDlDJWmCIJsBP7pteN8MnAOW8urjM1BpbTrfUZ0uTrBvfSthAFoB3wi8N4WlHIO2l/2ksSHD+XSsCN7EEgzHUXtBM/+NuuvKU01aUaXYmSNBZjA67iZg2PXFUo2Bt1ZJ9oiHMrTPiSiMVhYKhiL32MhenYd8IlDhDNWFNVY/DMjo0QfYzvjTqS024ZRoknU9U6IEtqWTYW6Qs9m9IMvBVYZaqc26fBpoqfK4CQw8oG2qII/d2wkm+wqh9SQAAbCw+WOwLShVcB0zXlfzLFNDY3F+tuuOxPQRlbAjjHFWovSRUDmoYjVEXUDoe8YuZzO6fKpv12thL5k4hUeqpUrKqVhrWJBJHWZEH/I6KvsIm8+811quaqUm0qtB6irEhoBjzGdzp/PGx8EM5bLkAiaNM33EoN/XGecaoHiFfL00pf6I++q6VNzpiQY1xG03kx3xpiHSkuRYXIED6SY9pwZdUBdmX/aLzHozyoznRQCv4YnSzadUNBA/d6HGipmDXy6kEBqqi8SB3MT0O3rGF7JcSWtUeoaCOWMaWQEkFRAJjfTg/wOvTZWVGUtTJVgIJWWYgGNutptfBlDjRydklbgVGoF8VFqFRGph5j1Nx3Mn54+otLLrCIqD91RHz9fni4xt/TAHiFbU3XBgvIk34QN4/zbpfTp1CJN46+2B9PmmmfiVh9D/PHriPLHiuXFV1nppQge1gfzwLfgGkmMxSMGCH8lx3Opv0xXlZNRpDTwmstaKiyQLCbe/wDnp64J8mUwUzCEKVWuwAgRBC1Bb/q69sC+D0ClJEF4k2YkSb2MD9BjxkOOpllz1R5EOs2/gEAHqW2wVt0JLpkf2h8aShTNOhCVKkDykra4LEKQD1An1wjcAo11qItOo6llZwAxAWywN7zAJ6Dtvik+eqZus1R11M5sD8IiYHsovH9cOHDOFLTRPiLX1MTbzaenr+nvjn7pKMQQXCLbJc5ncwtM3Wqx8oDLMmP4pIBj94RbEvAEpwaYo01HQ0yyy+mWMFjpupAPTT9YeL5wU0F9MXJH4QP8gDF7l+qUyniONI8zhepEnQu25FvqcNkqKpBx23yZ749xWmsUQ7pUdNTEL4gVBY6oKkau8GwPfF+hxjMkKMrmErnqjoFIG8xJPpHSPbCVxqnWyqrnHaK+YnXIUqEYQEhpmRawsoAm+KnAua6i16b01p6w0CAQDPliAwEQdhGJpKh9j9W5+zVBxTrUaZY7QTf2gnFyj9p1OfPRde8MD+RAwh5TOLkeKVa9YjNOpIAUsCrndpKaWgSLGASeww5p9qeUqnS9CtLWAZEZZ6CdVvphdDbCb8+0atMihq8VoVQwg+a07kW337YAV9NIeHTtJLE+pMsx/wA6AYocvZd9dfMVafhsXZEXTpAE3YLAgfhH/VgNx/jvhEuQSvlv08xgD3iWj2xvwQUI8n5POzzeSfBdIWefuJPUr+FcIiTBO8gR+UH5+mG7g2epCpSpsV8R6a6ARPQnf8/WMZvxDPPXru7kkso+Xp7AWwyDixpVaFUIrBaYUBhuNIVriCLlhIMjcYxSdzs3xj7aHheX04hU01JOXoxIFtZ3Cz2I8xjp4e2o4K82PUp0fuyVUMoOm0AiALdJgR7YKcrqn7NSNMQrr4l9yXuZi3p7ADpihz1QNTI5oDpRY79hqH6YPP3cjuFLiL/BeJeOy5bMKKlO7ICPhZbiD0EAgjFjjfEFpNUYbqT0tI0b/wDcPrjNOQ+NeBmlqVS7qEMCdREyBEtAv/l8PFTP082WBUqxYMZqIV0tpAWLecEI2+4I9MGcm5WkFKMVTeyLhPEhQerVVEBcAFQgC6dUsAAPL7/3w1Z3KUMrQrOgFEMvmdU1ETYWvYE7bYW8nwgqtVmIhUa5BO6xPymZ/wCcXeNZTN5yp4YaiMs8S1Mq8CepInX6ADpfric6saC0ZHncsat/Maass/ugsDF9xIU/Q4JVcwXYDLh0qMppyGOp9UAi2wCyLbiZjF48su+c8GmpRTVVQC2q2liahjymACTG2oDGl8s8q08pTAgGp8TNYkGIhTAIH9cGbXgMTPK+XzOTo08xXpSqVEIAa4gt76QSRuIMD0w3ckcY/aw1dV8MAtSuwLNApsDteJP1xb+0StRXIVvGNipCLMFn/DHsYY+gwgVOANSy2TCP4eYQeM8kqB4jFkG06vKB7j0wvJuNBS2aWeEP1ztf/wDX/wCzHYyw82ZkWFd4G1x/THYbh9g/4Nk5Z46M3TLOiqwYgpvYQJv7xhN515bahoZSzUgmiTHlMnSD6Rse4v6iOTuYalGuS+plBcspmZIOo/USZ7HDPmuJ1uJHwaShKMguSJIgggk7D0CybdpxCr2VetBLiXL2XXJO3hjUtLVrFmlVmZIt9No98LNPif7S2h6mmnSADkqpOw0nzAkTN7wL40PieWZ6RpqVAYaTK6vKbERNzG02xmOR5a08QqUjUJpM+giPMQot8xH5T6YCeysHFJqQbqZelQV6tJ1dQpdWKATBAiV07mP8OFfgPOJoO5iqQ0EqtQ/MgR2/eJtg9x7Mj9kzIywV6VJQrVm/eLDypaGuQSdgB6jFHkLhJoUxVf8A1HFp6La597AegHfF7TMz0Eeb+YawEUM2VKKNbK6Aq1/JVFvYOtpsR1CnwLP8RzNcKuYZgCDUOtYAnqQGgnpbDlnePaKkFNUdZiPywPzfF6jPqR2pCANIUEe5/wCMdeqErdk/MvMtTLIKYQ+LUHlcFSFAIBJ9d4tv7YXeFfaI1EaamV1IDdlJBPcmQwJO9yMMOX4XSrjXm0aqWkCqA0KNoGm6j1iD19facn0Hvl69RSLWZag9AQw1AfMY5HBHgfNXCswIA8GqdtS6TPTzIY36EicCufaZelSphRqqVNU/7V03+vUHYbYXuP5J6LhKnhsRpZXVTJBaN2JI2O0TPXDzxTLa2o7eUMb/AC/Tf5Yo3SsSKtgnIcBWiaPlOnw3Bn96Rq7Wk/qBsII5iuEVnb4Vv/nqT0xMJNpJjv8A06YTeYcw+dzSZKg0Kh1VW6CN/kvbqxA6YpH93C32Sf7ydLo7k3x+IV6laodOXWqGCxMlR5V9lFz/ABEd8a7y/kS9U1DOilIX1dh5j/0LCD1ap2wC4LwhaFJaVFSQinSpIk9TJMCWNp9fTAKrR4rl2cItZwCYZHBB6zpk77xAOIqLl7ispxi+Jo/GuTspnINekHIsG1MpE9ipBxV4ByDlMlVNWgjBiunzOWgEyYm4JgYRq/O3E8sFNWk8ET5qc/UrMexxZyn2zN/5lJDsfK0EfI/p+uO4MKnFmj57hNKsoWrTSou4DKDHt2+WE3mDk3L0qlB8tSWm6VUapDMQEEtdTIvp0iIuR3xJlftZoEw1N13uL7b9L/LEeYzz+F4lYBalSXYfu/ur/wBKwD6zimLE5yoj6jMscbXfgFcz8Z0U3beFJjv6fPb64yziHGmqpoeCVcEkR/FqHykfQ74ceY82RQeTDN5RPf29BP64UcjyyBRNarUUTq0U76mCglm9ABPvBxf1T6SIekWm2Q8X8KDUk62JXSOxAIJO1ri19sHOE0ctUy9HSf8ATBFTXMgsS0zN1tAA9cBeYeHB6p/ZxKiBuJJWQSJO1/zwS5a4T90y1ZpzraTAHlCaASSAJc7k7dNpw7PRWzWuVOKUVyehXAGW+7c9LTBB6g9CPXthM4XxVsxn8wapAWpqpIrLupUgIBNmMxcbkj0wC4jXGWaqcqxRmO0yR4V2ZCVBBawb1kCRsG4RxmpSqB0hqrVkgte7avynp64MouqDHTsaOGchfsz1aVRCKopAK+qV89VEDARYi/Xv6HC9meIoq1FTSZlUPWQfLFp36CMMfOPFsxRzWZIqvKU6PaGAg/8AqJgX364QeEcIetm1pUxrJOoXFwBquZj3v0w8JuCJZsMcjTNIz/E3p5ITVIrVyQCATakqqygjYu1/UNgJw3i+Yqf/AC1MMpmR4coZ6hoN5HfaBG5lhyJFLTTMN+zvIAJEEG5tEaiCZgdN4wC/+IQueNeVaru1zELF7A7rBJ9z3wjjxV9jqXKXHqh85V5XXLoHdQa7SXcwSJ6A/qepnE/NXEKlHLO9IHXYTHwzu3y2HqRgvl6yuqujAowDKR1BuPyx9K4n52P4MX4vWrM1N85qZHAEvE6Nahiqwf0E73w+cS4XT/bA1QGKIQhRFzpYLqt03ERsMD+Z6NPMVQKpENZQTEaZJP5kn29MT8zUwulwZpKAgcGTOljKG/l2tsDMRfFpKtsC+ELWb4PR8R/u1PmNx1vjsW8twQsit4xEqDGodR74+4lyG4k3BsiXzFFTTY06pKFgYJMwx9hN/pjS8lwynRWKaBR1iZ+u+A3CXqLo8QA1dEyUKAkyZAKi09v54vcX4+KQYBKj1AJ0hGifVgIA9sI4UM3ezzx2hXcRSqpRTSdbmdQ9jYAR1kHfChwXhFB6zr+0aqaDysHC6iNPm1epJFui+s4vVMpn86kORSpMbqRpt2i7GfW2LPAFytJ6iaFV6YCMGUamZdRdhvaNInYCB2x1C2R1mp1UqURoqI1UoHBklV01KhJHl+LSkr8RudjMxoAEx8/WLR7DtirSzpq1WcQNfw2jSgNj7sST9MXwuHSoVuwI/K8kkVnAJJuFbe/YH6nEDcr1htUpuOxVlP1BYflhmXHT1wRSLIZc06aqTcC8bT1j0nHniGaSkj1GFlWWPUgSdM9z+k4lNUmwuSYAxnHOXMPjZjwKZmnTFSSPxvoaT7AWGKxXlk5X0inxTij5j7192vbYAOYHsBAxptdrIf4Y+p/tjKKVImmk7aT+s/zxqzr92pNgBf6nFY03v9aEkqWgbxbNGlQqOLMEYj5AmcVeQOUmy9M1KrHx68F+6g3g/wARJkn1A7zZyqDMZggxoohXde5Mmmp9Laz7KOuHLIUJ8x36e/XEvUTt0PghSKWX4itPMVEP4FUfMjUf1j5YM0s+pG+Mt5043+z5uqQSJcLIE/CqzaRinS5zZvgrIpiDrUxPcGZ+UHHoQhDgl5pHl5ozlNy8WbMmZHQ4jzPD6NYRUp06g/jRW/UYyvLc35gfioVPZiv6/wBMHaHOogTIYgWuQD21RG+C8CfTI8pRD9bkjI02WqtFUZSGGkkKSNpWYIHthe5l4p5rEW7nr6+g3x84jzZIgEExuTt/nb+5Chzjnz92qi1QmTNyARPpeR8gehxzj+GLfkeF5pq+heo5utmaiLq1HxGgtYeYyZ7CD8sMnEMuiZdF8p1VKcgQZJ1AyfxAm/sF74g5Mo00y7PV0IBW0hnt+BTExa032GLvEMoWfLIAFQ1FYRuWWAYHYeYgm3lJNhfBF8rlLwenJU1FEGb4WinM1klhQdKcBQFVSADe+pp3A7STsME63K6Vch49QsPKCoUDUA8AFp3Ub6evfEPE8+lRBQoUqlJVqmFQFi7mRLmdoBYypawiN8WOdJpmnR1nStJAygkLMsRbrAAufTElt0aaSM4oMFzJQkkAlDIgxBG029sNvLvLGqtRYpUKJVV2eJWyh1ExuQLDuQNzerzLmGqLSzNQeJpOjUsSRC6FJA/3R7wLCxjlzPLQrh3dyAunRFpgfxdCLW9cc02tDJ0BOaeLDMZ6uRqKuECSCPgA6b76sNf2dcG8BatatRFLSvlqOseUySQSJHbe9rd6tPhuVr1qzCjJprFFaTVCSZ1B2MeWe7EWkRhg50rj9hIaoksRJuNRHmhQu5kDe3U4Dd0gdbMu4065jPHQzIlVwqtU6AxJMdBcxgrlOWG1/tKFKtGkRSqBJTXaLahcMI6e8Tink6lMsAUqn94rpJiDdRAuPUn+WGCkmXy6ilmKlSnQro5ZKg8+oGnpsoOkjcGLm2Op8q8Dpx4tvs0vh2XSnRppTK6FUKsEkQO03+pxOcJPJPHab5ivRoszUNCPSOlgBpARlE9Ph+hwzV8/99ToDWpqiQ4AMRPcEdDuMK1ToS7M45p4TSepmJMN4ukKDcqB5mO/XSPrixwbheZzTIaupqCgAAkBSBAgC0erAMenWRrCcr5SS4pKahHxONUnuQfLJPYDCtleL5Z6hfz0mnSAW00hY3jVoJYR0tHpdukFu9gSvzRmFZlGREAkCzdD6LH0x2HAVl7j647AtfBwA4Zn21IzVNJYM4Qg6QNcAgnY2INu3bBbknPVquWPjEytR1AadQg3BPoxNumMy4XxfN5iouWpFyLqU3UAm5J6KDBn+wxs3D6dQU1FUqzx5yogE9YGIpulZpy8LfEq8ZzpWlU8NhrAA3uurqe0gGO5xl9blw/A8GpUh2MeYEdA5NjcT8z0GCHCOGVMxWq51yUNVm8OOoHlDQdoAgG/U2gYrcXrLTLAGq1axprpMEkb2W9gRHa2LxVIxydsp8L5lFNtBq+Qj/V8NokCIYSLdAQSPQYYsnxk1D91WoVbSQHg9LkQY37jfChwXONTgalkoxCagoWd9cgEsYjy7RAG8FF4CKyuQLrCBokM8h7eaDEX6AXvYY5nJWMo4yVs6sIuxHmA7Tpmx9YxZy/FUqAFWBmwv17e/phfTXlyGKMWP+ofiB7wRJWOg8otEYpZnidJqrVTARB5XSZJW+hrCdVxEkQOk4dRsWTpBrmvjXgUCEaKtRfL3VSQC3uZgYS+EcIJhzHmOn5ERHpO5PsO+PPDczUzmcq1KoJ13joApBCj0AvH9caFl8igRbX3E9PX3n+vUYLfKSjERe1OUhN5nygo6VBkQST0sQLemGrieeKZYaVLuzKiIPxMT5Qew6k9hhd5+A8n+0j8xhy4QgYLIBIkie9hb5E/KcNL2N14Oh7krLfLPAfCphCdTk66j/vMdz7dAOwGGapCjSO2PGRoaFBO5viOqSSTjI9mjoxzm7S+fdHuNbmxj8YXfFJ+XKZE0pN7+YG0dBitztmD+31QO7f+pjirw/MnTpW5IJ0xPvb5TjVml/T+Rnxxfj7Puf5eamSyk6ApYyCIvEfmMVsrTda1OWtc7np/gxayvFNR0nZgdjY2m4/5xAtQeNOyqp36SRimCT5JMXIva2GcxmdKz1vA6kgTvvH5Yq5vP08xXpFyyqCBZS0QFItIMGdvlfFSnVY1QTEOmoegNo9wQZ9cVuE1JqUmqWRTLEC5nyxIi5jqehx2fO5a8AwYFF77GpaXh5fwpbRVqFyCoFwNCxBMjyMeguReATZ8dqoqsajrVyoWnSIF2WrpCiehXS8HtY2wF4zxvxDmqNEsadKktSmwCqVNNizSL/8A+rqdJvAMYdOH8GVcjQVmDVRTp1q7fEYP3oiBcqpgWIiR+KcQjL2/ZqcVdA7kTmUpVSiaRIquRqMBgWIHckwRJ9DPrglzSayZ41KaowFENfzMAPKSoNgZi+/a5OJuXuVqAztbMA1PuahWkCRpKMtnJi8gmDIsAYvhHqcznNZyprXT4v3SlZ8snSCQTcjfffE+abtDKNaZYru1WnSoUyhQsXKlCSCCAWECfhnbt7YgXM0fuyrklxJDgKwMkbajI7H+mBfDw5MksDGgnrdjqH1AnBvMqtT9iq06a66bVacKoAIpL4iSBEt17m/bDXS5AfwO2cyyZHh9SqtMeK1NQxNyS0LBIOwmYHbCjyhl6WereHVLyoJ0g7gAAX/DaPeOmGfnPNj/AMNpU2OmpXVAoPUjSxB7ThZ5W5frZZmqt5WKkSDMKYBFupmMCD19hkmmHM7zVQylI0srRKuCwJYWBUxJO7+l4wpccRq9NKypqqpVRalQtJd6kFF0wIUR0JvODvG+Jt4HhwsLZXgal1agRO8MJt/fFDguRasCvjHSSpqACw8wCHaNYaCLdD64r+OlfwBK0OH2d5ZqfD6QP4iz/wDcxI/LFDPcUrUswKtQBXAhSII09Bvt/fDhksitGmqIDpUQOvc/rjNOfOLg1PDSmtPRILAi/WDFgZ9ZvGIPpjQ07HbO87M1JRpVDVBBfXZfUSO0H0nrjPuBcYamr+f4QSgMGCYDESI+vbEfCsucxT8MsCwst+/foJgfQYKcqclO5rLVJp+G2k2MNuZ3EgW+ow0Jd7FnHp0SJzIsCclQJ6nwjf13x2GQclf/AHOY/wC/++OxSiYD5KyTZavmq6UzU0VDSCgnYsW6fEYVTA7r3xpbZvQgaqNDEXXcg9u598LHL3Bmy48ER4jRUa8+Zywn2AUfMHDVxHgwIpvUZmKkBj3DeU/KSD8sKsadM6eTjoB061NiFB0qAPwMAANgLYXa+WqivUdalB6zroUqGXwV6Aara2FhNxc7ScNPE+EUh5KUmo1p0yF99r/8mwx44dyOiGVctU3LkuDJ3uD+u+LpVtoySmnpMRHzdOlmTQWhrekv3NNYqKXYed6jW1vER2gAYb+WeElMqpdXQ3hWSNAY62sAASSegvCjF2nyTSWsz+GPEfUWqAkt5tyCTIJncQfrg9lsrZQJKpABJkmBEk9Y795PbA4qW2c8nFVEynmDiVQl6YWN1BCkWNtzEvvcSB0mJwtGt4lFqanyo0+k+RSfoAJ98Pf2v8fCUVoU2OtjJjoIIk+82+eELkqkLqb3EC95Ii3UW64MpKEaRSCc/cw7ypkmpVKbAEQGImD+6RPSW39BA/DhtdiZJMk3JxGlQkKCbKIED8/74oce4ktKi5MkBbx1Jsqj1JxTFHhHk+yeWXOVLoEcw8Jq5utRpokoG+8MwAv3Zud5N4Av9LNvKT66hBWAuq3sVj88R8p5J/AU1UZalQ6qgY31GwHoAsADcDe84m5XOmswFvK35tfGWUuTkzXGPFJDPWe5wtc7cxfs2XIUxUqSqR07t8h+ZGDuYrBVLkwACST0A3P88YpzTxs5qu1S4XZB2UbfM7n1JxOEbY8nSKvG6QbNljO5We07E/p88UTw2ojagTPdT9exxdz2YJqNqFnv7ziKnVYWVlYdA249m7e4OPRyYHPcTDHLw0zzwfKJJY2C3gCJ3/LFbPUx96UkyNPz3IHffF/xXCwNNMHfSZJ/IAfQ4p1iNOkbQbfr88DHga2wzyp9HNlGp5gWYgqNEjowDR73jbFDLUWZlRAWY+Yqs7Wjb539cGuIZ9jSUBDFPSHqGCWkQAI+FSBBtJtfoa+WFFEUIjGs8l3JjSpFlQA31TBLewAFzk4urNEX7thLP8IRnrigNGY0rqDPKt46MGQEmZlhfoVI9cO9OmlSp+zqoVqdJUUh2++FNVRRePNpMTaTIB2GA/BOBa6Zq0kR67UodSUKUSpDUmERE0gVJEkG9tWPHCeMl6lEtqpO9L7sshGosy3pzGv4ek74VUW3Z7pcrZkq9JfENJwr+JVMg7MZ3iJI0gTYWwOzXATl/BqVVXTUNqgAJ+Y+JSB0IB9JmLnHOaXCKaTBalYM1YoSDIOlI6KNN4EE2n1XMhzQGqKuaDVQANM1GB1LMCZkAi0bbTiUYadeR73s+cGXxauZ0sSFOpWiAZJvBuJscNvK3Lrl1KVQjIyVNjMCQY9Sp0wejH5jeVeKpVzCJ4CoCwYrTB0wLmdTWFr37+gwyZPnQNnaoGkqNWkABWeIEBuswSAd7XE4ffQr+SfmDidP9tprmP8ASpNqGoeUSoMmR1PXFHifMNNlKZdldQbsOgkwPzGFzmjiD8QqlgqU6KQPM3mdhMKIF2IO2w6nE/B8quWyeYqVXA8Zgi0kUnSUaQWO4kTE7i9+gSVqznfHQRzApmlVSrWWmWACyshmKsD7adR/LBzkDltcuKhYq1WPivZZG0/5fCjx+rMIFBFiSRBOpg14vEBRB21Yb+XuLIalVnqeHo8hUzpljAvF9j62BjFZSuyUH/tGyMZlzzwVa1Y1qTKyQDUOoRIMQDsx2tc4K5riOZzoqJTQqivAcVAFI7E2nobH5YocWzVPLJ4PiNmKyDSvRKPQ6Rtr3E3I9NsSSsqnxYPyLjKkVFIYkKApEhiIJmP5z898aFwIuys709BqN4gEgwCFgHrqtew3t6V+CcI0EVGC/wCmqKIupX4rz1MCI/Dg6MFJWdObZGRj5iT6Y7FSFBLh3DtNR6rgaj5VgbLbf1Jv/hxa4llWq0nRWClhGorqiesSL4sO0QO/p/kY4VBEm1+tusYK0ZpNydmfV/s6zi/6OeI99Y//AKYY8JwvjFJ0AqUnQkAsxDfPZW+WNGnFJNfiMzadO1IA3NvMT09vTDqbFq+0esvlyFCliW/E3X/P+cUuaOOplMu9RrBRt37KPUnBOrVCKSf+TjEvtB4xVz1YU6asaam1jDE21e3QH3OFXywpcnQucbrvmq71GBOqCfQaQY9gMEeW2NKq2oQ7ALBEQDfr3t8vcYuZHJqlIMwDGFBHewED3iSewwOpH78XJJcSTvvh8Uec230VyPjCkO71YExJOwxR4bkxma3iN/o0HOjs9Ubt2ITYfxT2wJ/+If2uq2Xy3x6ygfoqAAvU+sqO9saDwjhqoiU0EIiwAOw79z1J7zhc+W9IODE1thDLUwFBPyvhZ5eqzmWHYNsdr4j5350XLg0aBDVYu26pP6mOmwthP5R5iP3tfUD4ay8gnVJACz3Y/i6YyxumaXVjN9o/H9KjLqbtDVPb8K/Pc+gHfCMcktdKhoAhqK6mDNJdepAizDt1G18V+JcSarUZ3Ms5JJ9/5dMUuHBjmFAJWdztb3/O/bFNxROT+COpxmIDyVjtIxYy2YouPiVT7kYA56Rt16Yp643X6GMbF6mSVEX6dMbwgNgT9RilnCATvO5Jjr7YXkrL1DfUf0wwcNyC1qDFBU8SYpIqFg0fFJ79gJM4Z+qjVsC9O7pFrlt6Bo5lK7OPFEU2BgBgTBaxJExYTt3NpM3VcGhSKUlqLLVXDamZEsuoxpCaQICzIgncYDWPkCVBFgAsn+KT3nv3wWNRv2YaVL0gQKh6gK2orYzDWEwN47E5G9aNNbDHL3M70K6aQgDCKpIBle9vhABmBGwnpgxkuDNqpIK1M1ILI6trUeVlIKGCGCix6T1jC5xThZo0fEV5grKkDdlO3+2bTcG/bBLk7giZlll2KkAVQReIaNJ9+vQL64hkaUlE2Y8TeJ5b6CdbltaHDTWqKrVwqlRUJUJqIAUwwk3kTsfzz1eD1DXQaPKzDZtQ3+EsOs2740b7Y88y5elTCHQz6me8SAQE7Xkm/bCdyXltNSjVesBTapDILm0RYTDE7CJPzxy9qJOTnJsauGfZtXeoGraKazLDUGJ7iFP8xhJzQalWZeqOR/2tH6jH6CI74xjnDL6eJVkawd1b5PB/n9Rh4NtkZHrI5N83U0UEVR8TB3gLAGptRPVpMCd4GC1fhCnKmrRp1RTIIYuVYeJTg6gRBg3EERuJvGDHFuGU8vWSnRphU8MszXJJkgaiT1v9MQ8MzJVkKg6VqKGA2Pitpv8AMD6YRll0JnDlrPnoqkgh11a7EtEou27EQMMPMhWpk2p5NajmnUFSqdJ16vNLRE/IbCLRj5Uprma+dAYCoc2rL18uWUzcfDMwD39jgjyVxzxEakQB5tcj1AEflM++NEY27IaRX5P4jUp5JSNSu9UbqCGA1KSZt0HQ7emGPgvK9JGauWWvrJZTpgCTOxvq9xbp3xV5szApGh5irFYIsbaidj1EnHcm5up4bq8hQSVDbiT36yLmwG0AYSajGq7Y6uV/QyZVlKrEgyZk9ZJt8sXMVOHoQk9yf1jE7m2OWtiPZ9147Ec47E7Y1IPUuN5dtq1I/wDWv9cXEqAiQQR6Gcdjsa5x4s85OzzUuY+p9O3z/wA6YE8Y4lTyx1u92BgE2tEx+VsfMdhYq2PfgznjfO1TMVAqNCkxY9CP0j2/XFlcsAqz8RUAegvPzO3tPfHY7Eck20jXCCj0UqmSIRQQdtu394j6YTOZ83oZlSzv8MC4G31Owx2Oxrm+ENGeHvlsbuSuXBksuWqwlSoAahJuq9EA3nuBuSB0GCvMHHnKCjQUh6vQfEV2v7mbfPHY7GA2M+8F5HWnNfNw7/FoN1B/i/eP5D1wg0qlRauboslPzkX0mQZLKEIhZJYdO1umPmOwOTDFLoF1UM7Xww8tZNK6KtQ+FppuJYxLBCFA92jHY7GrwyL7FLMZM6zqUgraCIIPWQeo2we4NmAcq+VFGk7VdQBKKHkKWBDkTYhbT+uOx2JT2rKRFUcJd3FNFLOxiFBJw55Xl+plkemwioKQcBTNi99uoFzGPuOxye6D4CnBqXiOjVIdswzUagqNBSqFZQGAljZVbV12sROA/C8rSocTYMC2WTUpDKSvwlZYSQb+a5m3TfHY7ASI5ZNLXwz22TzmZTMUylMpRIOpSQrGQRpk7spmOga8dSnJfEGyktWo+GllZtRBibHTNwCfcC94x2OxOS5PkzZHK4weNdf3L3M3OFHM0xSRGNyxLgAWBi0mZ3+nyq8IzC0aq00qKqlpcBFgBiGXReGJAF4EGMfcdisorjRLHuV/Q6Z7mzKohfxlqCYAS5Y9gCB9TA9cZjxJKvEM8jqFGogQo+CmpnVUaYmOn5C0/cdgJcdoTsu86c366/3AUKvkNSCS4mbdAokxAnFHhnMlcswpiBKnTGq6GVJtMA3j647HYdxVHKTHHLA5SgrkUnzObqC4BUeYDeIMAXO1zhT5GSoMx5GSdTAl5IAtBAHW9rj3x2OwF/pbA2WOfUKZlVDuxCAlmJJlmYnbYegH5zgny9nDlsl4rKXFSoUFyBpCgyJF72+uPuOwvhFF3Q4cq5ynmKbCnIZfM8iANWwHc2vglXpkGCNvpjsdhJyajY+LGp5FFkcen+fXHY7HYzfmZ6H7HD5Z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Koji su bili glavni problemi smanjenja broja Hrvata u 20. stoljeću?</a:t>
            </a:r>
            <a:endParaRPr lang="hr-HR" sz="3600" dirty="0">
              <a:latin typeface="Comic Sans MS" pitchFamily="66" charset="0"/>
            </a:endParaRPr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071678"/>
            <a:ext cx="2678925" cy="1785950"/>
          </a:xfrm>
        </p:spPr>
      </p:pic>
      <p:sp>
        <p:nvSpPr>
          <p:cNvPr id="4" name="Action Button: Custom 3">
            <a:hlinkClick r:id="rId3" action="ppaction://hlinksldjump" highlightClick="1"/>
          </p:cNvPr>
          <p:cNvSpPr/>
          <p:nvPr/>
        </p:nvSpPr>
        <p:spPr>
          <a:xfrm>
            <a:off x="571472" y="2214554"/>
            <a:ext cx="2571768" cy="1285884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Domovinski rat,stradanja stanovništva,nezaposlenost,raseljavanje,..</a:t>
            </a:r>
            <a:endParaRPr lang="hr-HR" dirty="0"/>
          </a:p>
        </p:txBody>
      </p:sp>
      <p:sp>
        <p:nvSpPr>
          <p:cNvPr id="6" name="Action Button: Custom 5">
            <a:hlinkClick r:id="rId4" action="ppaction://hlinksldjump" highlightClick="1"/>
          </p:cNvPr>
          <p:cNvSpPr/>
          <p:nvPr/>
        </p:nvSpPr>
        <p:spPr>
          <a:xfrm>
            <a:off x="6143636" y="5072074"/>
            <a:ext cx="2643206" cy="1071570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Kuga,gupa,epidemije raznih gripa.</a:t>
            </a:r>
            <a:endParaRPr lang="hr-HR" dirty="0"/>
          </a:p>
        </p:txBody>
      </p:sp>
      <p:sp>
        <p:nvSpPr>
          <p:cNvPr id="7" name="Action Button: Custom 6">
            <a:hlinkClick r:id="rId4" action="ppaction://hlinksldjump" highlightClick="1"/>
          </p:cNvPr>
          <p:cNvSpPr/>
          <p:nvPr/>
        </p:nvSpPr>
        <p:spPr>
          <a:xfrm>
            <a:off x="1214414" y="4786322"/>
            <a:ext cx="2500330" cy="1357322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Stalne suše.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Žao mi je,tvoj odgovor je netočan,pokušaj ponovo.</a:t>
            </a:r>
          </a:p>
          <a:p>
            <a:endParaRPr lang="hr-HR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214282" y="6429396"/>
            <a:ext cx="714380" cy="285752"/>
          </a:xfrm>
          <a:prstGeom prst="actionButtonBackPrevio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Odgovor je točan. :)</a:t>
            </a:r>
          </a:p>
          <a:p>
            <a:endParaRPr lang="hr-HR" dirty="0"/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143900" y="6286520"/>
            <a:ext cx="714380" cy="357190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Deruralizacija,depopulacija,deagrarizacija?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785786" y="3429000"/>
            <a:ext cx="2428892" cy="1143008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Depopulacija-napuštanje poljoprivrede kao osnovne djelatnosti.</a:t>
            </a:r>
            <a:endParaRPr lang="hr-HR" dirty="0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5572132" y="2214554"/>
            <a:ext cx="2357454" cy="1285884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Deruralizacija-napuštanje sela kao mjesta boravka.</a:t>
            </a:r>
            <a:endParaRPr lang="hr-HR" dirty="0"/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5572132" y="4214818"/>
            <a:ext cx="2571768" cy="1000132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Deruralizacija-tradicionalno iseljavanje.</a:t>
            </a:r>
            <a:endParaRPr lang="hr-HR" dirty="0"/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2928926" y="5000636"/>
            <a:ext cx="2286016" cy="1000132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Deagrarizacija-napuštanje poljoprivrede kao osnove djelatnosti.</a:t>
            </a:r>
            <a:endParaRPr lang="hr-HR" sz="1600" dirty="0"/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1571604" y="1643050"/>
            <a:ext cx="2714644" cy="1285884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Depopulacija-smanjenje broja stanovnika nekog područja.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Odgovor je točan. :)</a:t>
            </a:r>
          </a:p>
          <a:p>
            <a:endParaRPr lang="hr-HR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214282" y="6357958"/>
            <a:ext cx="642942" cy="285752"/>
          </a:xfrm>
          <a:prstGeom prst="actionButtonBackPrevio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8143900" y="6357958"/>
            <a:ext cx="714348" cy="357166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Žao mi je,tvoj odgovor je netočan,pokušaj ponovo.</a:t>
            </a:r>
          </a:p>
          <a:p>
            <a:endParaRPr lang="hr-HR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214282" y="6429396"/>
            <a:ext cx="642942" cy="285752"/>
          </a:xfrm>
          <a:prstGeom prst="actionButtonBackPrevio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Šta je to unutarnja i vanjska migracija?</a:t>
            </a:r>
            <a:endParaRPr lang="hr-HR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ction Button: Custom 3">
            <a:hlinkClick r:id="rId3" action="ppaction://hlinksldjump" highlightClick="1"/>
          </p:cNvPr>
          <p:cNvSpPr/>
          <p:nvPr/>
        </p:nvSpPr>
        <p:spPr>
          <a:xfrm>
            <a:off x="857224" y="1785926"/>
            <a:ext cx="2857520" cy="1214446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Unutarnja migracija-preseljavanje stanovništva iz sela u grad,iz manjeg grada u veći itd.</a:t>
            </a:r>
            <a:endParaRPr lang="hr-HR" dirty="0"/>
          </a:p>
        </p:txBody>
      </p:sp>
      <p:sp>
        <p:nvSpPr>
          <p:cNvPr id="5" name="Action Button: Custom 4">
            <a:hlinkClick r:id="rId4" action="ppaction://hlinksldjump" highlightClick="1"/>
          </p:cNvPr>
          <p:cNvSpPr/>
          <p:nvPr/>
        </p:nvSpPr>
        <p:spPr>
          <a:xfrm>
            <a:off x="5786446" y="2214554"/>
            <a:ext cx="2428892" cy="1143008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Unutarnja migracija-iseljavanje iz jedne prostorije u drugu.</a:t>
            </a:r>
            <a:endParaRPr lang="hr-HR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857356" y="4214818"/>
            <a:ext cx="2571768" cy="1214446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Vanjska migracija-iseljavanje iz domovine u neku od europskih ili prekomorskih zemalja.</a:t>
            </a:r>
            <a:endParaRPr lang="hr-HR" dirty="0"/>
          </a:p>
        </p:txBody>
      </p:sp>
      <p:sp>
        <p:nvSpPr>
          <p:cNvPr id="7" name="Action Button: Custom 6">
            <a:hlinkClick r:id="rId4" action="ppaction://hlinksldjump" highlightClick="1"/>
          </p:cNvPr>
          <p:cNvSpPr/>
          <p:nvPr/>
        </p:nvSpPr>
        <p:spPr>
          <a:xfrm>
            <a:off x="6143636" y="4714884"/>
            <a:ext cx="2357454" cy="1143008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Vanjska migracija-iseljavanje iz vlastite kuće u susjedovu.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Odgovor je točan. :)</a:t>
            </a:r>
          </a:p>
          <a:p>
            <a:endParaRPr lang="hr-HR" dirty="0"/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143900" y="6429396"/>
            <a:ext cx="857256" cy="285752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357158" y="6286520"/>
            <a:ext cx="714380" cy="357190"/>
          </a:xfrm>
          <a:prstGeom prst="actionButtonBackPrevio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Žao mi je,tvoj odgovor je netočan,pokušaj ponovo.</a:t>
            </a:r>
          </a:p>
          <a:p>
            <a:endParaRPr lang="hr-HR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142844" y="6286520"/>
            <a:ext cx="785818" cy="357190"/>
          </a:xfrm>
          <a:prstGeom prst="actionButtonBackPrevio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Koliko je bilo iseljenečkih valova u Hrvatskoj?</a:t>
            </a:r>
            <a:endParaRPr lang="hr-HR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1785918" y="2000240"/>
            <a:ext cx="1357322" cy="714380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4286248" y="3786190"/>
            <a:ext cx="1357322" cy="714380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10</a:t>
            </a:r>
            <a:endParaRPr lang="hr-HR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1428728" y="4643446"/>
            <a:ext cx="1357322" cy="714380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6715140" y="2500306"/>
            <a:ext cx="1500198" cy="714380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6643702" y="4714884"/>
            <a:ext cx="1428760" cy="714380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12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NEŠTO ŠTO POZNAJEMO OD PRIJE</a:t>
            </a:r>
            <a:endParaRPr lang="hr-HR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>
                <a:latin typeface="Comic Sans MS" pitchFamily="66" charset="0"/>
              </a:rPr>
              <a:t>Prirodno kretanje stanovništva možemo izraziti u ovoj jednadžbi.....</a:t>
            </a:r>
          </a:p>
          <a:p>
            <a:pPr marL="0" indent="0">
              <a:buNone/>
            </a:pPr>
            <a:r>
              <a:rPr lang="hr-HR" dirty="0" smtClean="0">
                <a:latin typeface="Comic Sans MS" pitchFamily="66" charset="0"/>
              </a:rPr>
              <a:t>P.k. = R – S</a:t>
            </a:r>
          </a:p>
          <a:p>
            <a:pPr marL="0" indent="0">
              <a:buNone/>
            </a:pPr>
            <a:r>
              <a:rPr lang="hr-HR" dirty="0" smtClean="0">
                <a:latin typeface="Comic Sans MS" pitchFamily="66" charset="0"/>
              </a:rPr>
              <a:t>P.k. – prirodno kretanje</a:t>
            </a:r>
          </a:p>
          <a:p>
            <a:pPr marL="0" indent="0">
              <a:buNone/>
            </a:pPr>
            <a:r>
              <a:rPr lang="hr-HR" dirty="0" smtClean="0">
                <a:latin typeface="Comic Sans MS" pitchFamily="66" charset="0"/>
              </a:rPr>
              <a:t>R – rodnost (broj rođenih)</a:t>
            </a:r>
          </a:p>
          <a:p>
            <a:pPr marL="0" indent="0">
              <a:buNone/>
            </a:pPr>
            <a:r>
              <a:rPr lang="hr-HR" dirty="0" smtClean="0">
                <a:latin typeface="Comic Sans MS" pitchFamily="66" charset="0"/>
              </a:rPr>
              <a:t>S –smrtnost (broj umrlih)</a:t>
            </a:r>
          </a:p>
          <a:p>
            <a:r>
              <a:rPr lang="hr-HR" dirty="0" smtClean="0">
                <a:latin typeface="Comic Sans MS" pitchFamily="66" charset="0"/>
              </a:rPr>
              <a:t>Ovisno o odnosu rodnosti i smrtnosti rezultat može biti:</a:t>
            </a:r>
          </a:p>
          <a:p>
            <a:pPr marL="0" indent="0">
              <a:buNone/>
            </a:pPr>
            <a:r>
              <a:rPr lang="hr-HR" dirty="0" smtClean="0">
                <a:latin typeface="Comic Sans MS" pitchFamily="66" charset="0"/>
              </a:rPr>
              <a:t>PRIRODNI PORAST (PRIRAST)   R›S</a:t>
            </a:r>
          </a:p>
          <a:p>
            <a:pPr marL="0" indent="0">
              <a:buNone/>
            </a:pPr>
            <a:r>
              <a:rPr lang="hr-HR" dirty="0" smtClean="0">
                <a:latin typeface="Comic Sans MS" pitchFamily="66" charset="0"/>
              </a:rPr>
              <a:t>PRIRODNI PAD 			R‹S</a:t>
            </a:r>
          </a:p>
          <a:p>
            <a:pPr marL="0" indent="0">
              <a:buNone/>
            </a:pPr>
            <a:r>
              <a:rPr lang="hr-HR" dirty="0" smtClean="0">
                <a:latin typeface="Comic Sans MS" pitchFamily="66" charset="0"/>
              </a:rPr>
              <a:t>PRIRODNO MIROVANJE   	R=S</a:t>
            </a:r>
            <a:endParaRPr lang="hr-HR" dirty="0">
              <a:latin typeface="Comic Sans MS" pitchFamily="66" charset="0"/>
            </a:endParaRPr>
          </a:p>
          <a:p>
            <a:r>
              <a:rPr lang="hr-HR" dirty="0" smtClean="0">
                <a:latin typeface="Comic Sans MS" pitchFamily="66" charset="0"/>
              </a:rPr>
              <a:t>Dakle.....prirodno kretanje je razlika imeđu broja rođenih i broja umrlih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Odgovor je točan. :)</a:t>
            </a:r>
          </a:p>
          <a:p>
            <a:endParaRPr lang="hr-HR" dirty="0"/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215338" y="6357958"/>
            <a:ext cx="714380" cy="285752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Žao mi je,tvoj odgovor je netočan,pokušaj ponovo.</a:t>
            </a:r>
          </a:p>
          <a:p>
            <a:endParaRPr lang="hr-HR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285720" y="6357958"/>
            <a:ext cx="571472" cy="285752"/>
          </a:xfrm>
          <a:prstGeom prst="actionButtonBackPrevio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latin typeface="Comic Sans MS" pitchFamily="66" charset="0"/>
              </a:rPr>
              <a:t>Rad na karti </a:t>
            </a:r>
            <a:r>
              <a:rPr lang="hr-HR" dirty="0" smtClean="0">
                <a:latin typeface="Comic Sans MS" pitchFamily="66" charset="0"/>
              </a:rPr>
              <a:t>Hrvatske(na </a:t>
            </a:r>
            <a:r>
              <a:rPr lang="hr-HR" dirty="0" smtClean="0">
                <a:latin typeface="Comic Sans MS" pitchFamily="66" charset="0"/>
              </a:rPr>
              <a:t>kojoj su istaknute županije).</a:t>
            </a:r>
          </a:p>
          <a:p>
            <a:r>
              <a:rPr lang="hr-HR" dirty="0" smtClean="0">
                <a:latin typeface="Comic Sans MS" pitchFamily="66" charset="0"/>
              </a:rPr>
              <a:t>Crvena strijelica pokazuje slabo naseljen prostor,a zelena gusto naseljen prostor Hrvatske.</a:t>
            </a:r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572750"/>
            <a:ext cx="5934131" cy="5907757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5833225">
            <a:off x="3894860" y="2737988"/>
            <a:ext cx="354150" cy="67522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Down Arrow 8"/>
          <p:cNvSpPr/>
          <p:nvPr/>
        </p:nvSpPr>
        <p:spPr>
          <a:xfrm rot="18715298">
            <a:off x="3609448" y="1232384"/>
            <a:ext cx="223447" cy="39270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Down Arrow 9"/>
          <p:cNvSpPr/>
          <p:nvPr/>
        </p:nvSpPr>
        <p:spPr>
          <a:xfrm rot="13270988">
            <a:off x="1785918" y="2357430"/>
            <a:ext cx="285752" cy="50006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Down Arrow 10"/>
          <p:cNvSpPr/>
          <p:nvPr/>
        </p:nvSpPr>
        <p:spPr>
          <a:xfrm rot="13280541">
            <a:off x="5702339" y="2487637"/>
            <a:ext cx="285752" cy="28575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Down Arrow 11"/>
          <p:cNvSpPr/>
          <p:nvPr/>
        </p:nvSpPr>
        <p:spPr>
          <a:xfrm rot="12280541">
            <a:off x="2279648" y="2258612"/>
            <a:ext cx="293316" cy="37603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Down Arrow 12"/>
          <p:cNvSpPr/>
          <p:nvPr/>
        </p:nvSpPr>
        <p:spPr>
          <a:xfrm rot="12108023">
            <a:off x="3439057" y="5037876"/>
            <a:ext cx="373003" cy="89548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Down Arrow 13"/>
          <p:cNvSpPr/>
          <p:nvPr/>
        </p:nvSpPr>
        <p:spPr>
          <a:xfrm rot="12203488">
            <a:off x="2677453" y="4022428"/>
            <a:ext cx="308406" cy="9562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Down Arrow 14"/>
          <p:cNvSpPr/>
          <p:nvPr/>
        </p:nvSpPr>
        <p:spPr>
          <a:xfrm rot="12475140">
            <a:off x="4429124" y="5429264"/>
            <a:ext cx="357190" cy="7143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Down Arrow 15"/>
          <p:cNvSpPr/>
          <p:nvPr/>
        </p:nvSpPr>
        <p:spPr>
          <a:xfrm rot="10163337">
            <a:off x="6857783" y="2727164"/>
            <a:ext cx="209871" cy="79286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Down Arrow 16"/>
          <p:cNvSpPr/>
          <p:nvPr/>
        </p:nvSpPr>
        <p:spPr>
          <a:xfrm rot="1757909">
            <a:off x="6399730" y="5502983"/>
            <a:ext cx="139827" cy="49926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/>
          </a:p>
        </p:txBody>
      </p:sp>
      <p:sp>
        <p:nvSpPr>
          <p:cNvPr id="18" name="Down Arrow 17"/>
          <p:cNvSpPr/>
          <p:nvPr/>
        </p:nvSpPr>
        <p:spPr>
          <a:xfrm rot="3417056">
            <a:off x="5043223" y="3838643"/>
            <a:ext cx="296390" cy="94421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Down Arrow 18"/>
          <p:cNvSpPr/>
          <p:nvPr/>
        </p:nvSpPr>
        <p:spPr>
          <a:xfrm rot="19779561">
            <a:off x="3220281" y="1526782"/>
            <a:ext cx="285752" cy="6653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Down Arrow 19"/>
          <p:cNvSpPr/>
          <p:nvPr/>
        </p:nvSpPr>
        <p:spPr>
          <a:xfrm rot="8251176">
            <a:off x="4708656" y="2017441"/>
            <a:ext cx="286680" cy="11508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                                    </a:t>
            </a:r>
          </a:p>
          <a:p>
            <a:pPr>
              <a:buNone/>
            </a:pPr>
            <a:r>
              <a:rPr lang="hr-HR" dirty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 Napravila: Tea Čačko 8.b</a:t>
            </a:r>
          </a:p>
          <a:p>
            <a:pPr>
              <a:buNone/>
            </a:pPr>
            <a:endParaRPr lang="hr-HR" dirty="0">
              <a:latin typeface="Comic Sans MS" pitchFamily="66" charset="0"/>
            </a:endParaRPr>
          </a:p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                       </a:t>
            </a:r>
          </a:p>
        </p:txBody>
      </p:sp>
      <p:pic>
        <p:nvPicPr>
          <p:cNvPr id="4" name="Picture 3" descr="4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000504"/>
            <a:ext cx="3567934" cy="256889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Uz prirodno, postoji i prostorno kretanje stanovništva</a:t>
            </a:r>
          </a:p>
          <a:p>
            <a:r>
              <a:rPr lang="hr-HR" dirty="0">
                <a:latin typeface="Comic Sans MS" pitchFamily="66" charset="0"/>
              </a:rPr>
              <a:t>Migracija-selidba </a:t>
            </a:r>
          </a:p>
          <a:p>
            <a:r>
              <a:rPr lang="hr-HR" dirty="0">
                <a:latin typeface="Comic Sans MS" pitchFamily="66" charset="0"/>
              </a:rPr>
              <a:t>Emigracija-preseljenje iz domovine u neku drugu stranu državu</a:t>
            </a:r>
          </a:p>
          <a:p>
            <a:r>
              <a:rPr lang="hr-HR" dirty="0">
                <a:latin typeface="Comic Sans MS" pitchFamily="66" charset="0"/>
              </a:rPr>
              <a:t>Natalitet(rodnost)</a:t>
            </a:r>
          </a:p>
          <a:p>
            <a:r>
              <a:rPr lang="hr-HR" dirty="0">
                <a:latin typeface="Comic Sans MS" pitchFamily="66" charset="0"/>
              </a:rPr>
              <a:t>Mortalitet(smrtnost)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06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Što je utjecalo na prirodni prirast stanovništva  RH?</a:t>
            </a:r>
            <a:endParaRPr lang="hr-HR" sz="3600" dirty="0">
              <a:latin typeface="Comic Sans MS" pitchFamily="66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571472" y="2500306"/>
            <a:ext cx="3071834" cy="1285884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Brojni gospodarski,socijalni,politički,ekonomski i prirodni faktori.</a:t>
            </a:r>
            <a:endParaRPr lang="hr-HR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5715008" y="3786190"/>
            <a:ext cx="2857520" cy="1214446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Gospodarstvo susjednih zemalja.</a:t>
            </a:r>
            <a:endParaRPr lang="hr-HR" dirty="0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1357290" y="5214950"/>
            <a:ext cx="3214710" cy="1428760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Vjerske zajednice u Hrvatskoj.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Comic Sans MS" pitchFamily="66" charset="0"/>
              </a:rPr>
              <a:t>Žao mi je,tvoj odgovor je netočan,pokušaj ponovo.</a:t>
            </a:r>
            <a:endParaRPr lang="hr-HR" sz="2800" dirty="0">
              <a:latin typeface="Comic Sans MS" pitchFamily="66" charset="0"/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142844" y="6357958"/>
            <a:ext cx="571504" cy="285752"/>
          </a:xfrm>
          <a:prstGeom prst="actionButtonBackPrevio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Comic Sans MS" pitchFamily="66" charset="0"/>
              </a:rPr>
              <a:t>Odgovor je točan. :)</a:t>
            </a:r>
            <a:endParaRPr lang="hr-HR" sz="2800" dirty="0">
              <a:latin typeface="Comic Sans MS" pitchFamily="66" charset="0"/>
            </a:endParaRPr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072462" y="6357958"/>
            <a:ext cx="714380" cy="285752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Što je to demografska tranzicija?</a:t>
            </a:r>
            <a:endParaRPr lang="hr-HR" sz="3600" dirty="0">
              <a:latin typeface="Comic Sans MS" pitchFamily="66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928926" y="4714884"/>
            <a:ext cx="2786082" cy="1285884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Prijelaz s visoke stope rodnosti i smrtnosti na niske stope.</a:t>
            </a:r>
            <a:endParaRPr lang="hr-HR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500034" y="1928802"/>
            <a:ext cx="2643206" cy="1428760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Napuštanje poljoprivrede kao osnovne djelatnosti.</a:t>
            </a:r>
            <a:endParaRPr lang="hr-HR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6000760" y="2143116"/>
            <a:ext cx="2571768" cy="1285884"/>
          </a:xfrm>
          <a:prstGeom prst="actionButtonBlan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Useljavanje Austrijanaca.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Žao mi je,tvoj odgovor je netočan,pokušaj ponovo.</a:t>
            </a:r>
          </a:p>
          <a:p>
            <a:endParaRPr lang="hr-HR" dirty="0"/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285720" y="6429396"/>
            <a:ext cx="571472" cy="285752"/>
          </a:xfrm>
          <a:prstGeom prst="actionButtonBackPrevio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>
                <a:latin typeface="Comic Sans MS" pitchFamily="66" charset="0"/>
              </a:rPr>
              <a:t>Odgovor je točan. :)</a:t>
            </a:r>
          </a:p>
          <a:p>
            <a:endParaRPr lang="hr-HR" dirty="0"/>
          </a:p>
        </p:txBody>
      </p:sp>
      <p:sp>
        <p:nvSpPr>
          <p:cNvPr id="4" name="Action Button: Forward or Next 3">
            <a:hlinkClick r:id="rId2" action="ppaction://hlinksldjump" highlightClick="1"/>
          </p:cNvPr>
          <p:cNvSpPr/>
          <p:nvPr/>
        </p:nvSpPr>
        <p:spPr>
          <a:xfrm>
            <a:off x="8286776" y="6357958"/>
            <a:ext cx="642942" cy="285752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356</Words>
  <Application>Microsoft Office PowerPoint</Application>
  <PresentationFormat>On-screen Show (4:3)</PresentationFormat>
  <Paragraphs>66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PRIRODNO I PROSTORNO KRETANJE</vt:lpstr>
      <vt:lpstr>NEŠTO ŠTO POZNAJEMO OD PRIJE</vt:lpstr>
      <vt:lpstr>PowerPoint Presentation</vt:lpstr>
      <vt:lpstr>Što je utjecalo na prirodni prirast stanovništva  RH?</vt:lpstr>
      <vt:lpstr>PowerPoint Presentation</vt:lpstr>
      <vt:lpstr>PowerPoint Presentation</vt:lpstr>
      <vt:lpstr>Što je to demografska tranzicija?</vt:lpstr>
      <vt:lpstr>PowerPoint Presentation</vt:lpstr>
      <vt:lpstr>PowerPoint Presentation</vt:lpstr>
      <vt:lpstr>Koji su bili glavni problemi smanjenja broja Hrvata u 20. stoljeću?</vt:lpstr>
      <vt:lpstr>PowerPoint Presentation</vt:lpstr>
      <vt:lpstr>PowerPoint Presentation</vt:lpstr>
      <vt:lpstr>Deruralizacija,depopulacija,deagrarizacija?</vt:lpstr>
      <vt:lpstr>PowerPoint Presentation</vt:lpstr>
      <vt:lpstr>PowerPoint Presentation</vt:lpstr>
      <vt:lpstr>Šta je to unutarnja i vanjska migracija?</vt:lpstr>
      <vt:lpstr>PowerPoint Presentation</vt:lpstr>
      <vt:lpstr>PowerPoint Presentation</vt:lpstr>
      <vt:lpstr>Koliko je bilo iseljenečkih valova u Hrvatskoj?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PRIRODNO I PROSTORNO KRETANJE</dc:title>
  <dc:creator>Davor</dc:creator>
  <cp:lastModifiedBy>SM</cp:lastModifiedBy>
  <cp:revision>16</cp:revision>
  <dcterms:created xsi:type="dcterms:W3CDTF">2013-03-16T13:17:57Z</dcterms:created>
  <dcterms:modified xsi:type="dcterms:W3CDTF">2013-03-17T09:24:55Z</dcterms:modified>
</cp:coreProperties>
</file>