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6" r:id="rId4"/>
    <p:sldId id="267" r:id="rId5"/>
    <p:sldId id="260" r:id="rId6"/>
    <p:sldId id="268" r:id="rId7"/>
    <p:sldId id="269" r:id="rId8"/>
    <p:sldId id="261" r:id="rId9"/>
    <p:sldId id="277" r:id="rId10"/>
    <p:sldId id="270" r:id="rId11"/>
    <p:sldId id="258" r:id="rId12"/>
    <p:sldId id="278" r:id="rId13"/>
    <p:sldId id="271" r:id="rId14"/>
    <p:sldId id="259" r:id="rId15"/>
    <p:sldId id="279" r:id="rId16"/>
    <p:sldId id="272" r:id="rId17"/>
    <p:sldId id="262" r:id="rId18"/>
    <p:sldId id="280" r:id="rId19"/>
    <p:sldId id="273" r:id="rId20"/>
    <p:sldId id="263" r:id="rId21"/>
    <p:sldId id="281" r:id="rId22"/>
    <p:sldId id="274" r:id="rId23"/>
    <p:sldId id="264" r:id="rId24"/>
    <p:sldId id="282" r:id="rId25"/>
    <p:sldId id="275" r:id="rId26"/>
    <p:sldId id="265" r:id="rId27"/>
    <p:sldId id="283" r:id="rId28"/>
    <p:sldId id="276" r:id="rId29"/>
    <p:sldId id="284" r:id="rId3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2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A6123-6E16-4427-A928-D7BFEA4A5865}" type="datetimeFigureOut">
              <a:rPr lang="hr-HR" smtClean="0"/>
              <a:t>17.3.2013.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967114-F767-42CB-8968-9AF622E917EA}" type="slidenum">
              <a:rPr lang="hr-HR" smtClean="0"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A6123-6E16-4427-A928-D7BFEA4A5865}" type="datetimeFigureOut">
              <a:rPr lang="hr-HR" smtClean="0"/>
              <a:t>17.3.2013.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7114-F767-42CB-8968-9AF622E917E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A6123-6E16-4427-A928-D7BFEA4A5865}" type="datetimeFigureOut">
              <a:rPr lang="hr-HR" smtClean="0"/>
              <a:t>17.3.2013.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7114-F767-42CB-8968-9AF622E917E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A6123-6E16-4427-A928-D7BFEA4A5865}" type="datetimeFigureOut">
              <a:rPr lang="hr-HR" smtClean="0"/>
              <a:t>17.3.2013.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7114-F767-42CB-8968-9AF622E917E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A6123-6E16-4427-A928-D7BFEA4A5865}" type="datetimeFigureOut">
              <a:rPr lang="hr-HR" smtClean="0"/>
              <a:t>17.3.2013.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7114-F767-42CB-8968-9AF622E917EA}" type="slidenum">
              <a:rPr lang="hr-HR" smtClean="0"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A6123-6E16-4427-A928-D7BFEA4A5865}" type="datetimeFigureOut">
              <a:rPr lang="hr-HR" smtClean="0"/>
              <a:t>17.3.2013.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7114-F767-42CB-8968-9AF622E917EA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A6123-6E16-4427-A928-D7BFEA4A5865}" type="datetimeFigureOut">
              <a:rPr lang="hr-HR" smtClean="0"/>
              <a:t>17.3.2013.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7114-F767-42CB-8968-9AF622E917EA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A6123-6E16-4427-A928-D7BFEA4A5865}" type="datetimeFigureOut">
              <a:rPr lang="hr-HR" smtClean="0"/>
              <a:t>17.3.2013.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7114-F767-42CB-8968-9AF622E917E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A6123-6E16-4427-A928-D7BFEA4A5865}" type="datetimeFigureOut">
              <a:rPr lang="hr-HR" smtClean="0"/>
              <a:t>17.3.2013.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7114-F767-42CB-8968-9AF622E917E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A6123-6E16-4427-A928-D7BFEA4A5865}" type="datetimeFigureOut">
              <a:rPr lang="hr-HR" smtClean="0"/>
              <a:t>17.3.2013.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7114-F767-42CB-8968-9AF622E917E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A6123-6E16-4427-A928-D7BFEA4A5865}" type="datetimeFigureOut">
              <a:rPr lang="hr-HR" smtClean="0"/>
              <a:t>17.3.2013.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7114-F767-42CB-8968-9AF622E917E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61A6123-6E16-4427-A928-D7BFEA4A5865}" type="datetimeFigureOut">
              <a:rPr lang="hr-HR" smtClean="0"/>
              <a:t>17.3.2013.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7967114-F767-42CB-8968-9AF622E917EA}" type="slidenum">
              <a:rPr lang="hr-HR" smtClean="0"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HRVATSKA-EU I SVIJET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234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TOČNO!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miley Face 3">
            <a:hlinkClick r:id="rId2" action="ppaction://hlinksldjump"/>
          </p:cNvPr>
          <p:cNvSpPr/>
          <p:nvPr/>
        </p:nvSpPr>
        <p:spPr>
          <a:xfrm>
            <a:off x="3275856" y="2708920"/>
            <a:ext cx="2592288" cy="259228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614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NATO  je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hr-HR" dirty="0" smtClean="0">
                <a:hlinkClick r:id="rId2" action="ppaction://hlinksldjump"/>
              </a:rPr>
              <a:t>A) Sjevernoeuropski vojni savez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B) Južnoatlantski vojni savez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C) Sjevernoatlantski vojni savez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D) Južnoatlantska vojska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2059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NETOČNO!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2771800" y="3068960"/>
            <a:ext cx="3312368" cy="15841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299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TOČNO!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miley Face 3">
            <a:hlinkClick r:id="rId2" action="ppaction://hlinksldjump"/>
          </p:cNvPr>
          <p:cNvSpPr/>
          <p:nvPr/>
        </p:nvSpPr>
        <p:spPr>
          <a:xfrm>
            <a:off x="3275856" y="2708920"/>
            <a:ext cx="2592288" cy="259228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614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Svjetska organizacija nije: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1468163" y="2675740"/>
            <a:ext cx="237626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MMO</a:t>
            </a:r>
            <a:endParaRPr lang="hr-HR" dirty="0"/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1468163" y="4149080"/>
            <a:ext cx="237626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UNICEF</a:t>
            </a:r>
            <a:endParaRPr lang="hr-HR" dirty="0"/>
          </a:p>
        </p:txBody>
      </p:sp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5436096" y="4149080"/>
            <a:ext cx="237626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WTO</a:t>
            </a:r>
            <a:endParaRPr lang="hr-HR" dirty="0"/>
          </a:p>
        </p:txBody>
      </p:sp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5436096" y="2660429"/>
            <a:ext cx="237626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OESS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7291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NETOČNO!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2771800" y="3068960"/>
            <a:ext cx="3312368" cy="15841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299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TOČNO!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miley Face 3">
            <a:hlinkClick r:id="rId2" action="ppaction://hlinksldjump"/>
          </p:cNvPr>
          <p:cNvSpPr/>
          <p:nvPr/>
        </p:nvSpPr>
        <p:spPr>
          <a:xfrm>
            <a:off x="3275856" y="2708920"/>
            <a:ext cx="2592288" cy="259228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614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Svaki građanin čija je država članica EU je i: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Flowchart: Terminator 3">
            <a:hlinkClick r:id="rId2" action="ppaction://hlinksldjump"/>
          </p:cNvPr>
          <p:cNvSpPr/>
          <p:nvPr/>
        </p:nvSpPr>
        <p:spPr>
          <a:xfrm>
            <a:off x="1269085" y="2358543"/>
            <a:ext cx="2520280" cy="100811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HRVATSKI GRAĐANIN</a:t>
            </a:r>
            <a:endParaRPr lang="hr-HR" dirty="0"/>
          </a:p>
        </p:txBody>
      </p:sp>
      <p:sp>
        <p:nvSpPr>
          <p:cNvPr id="6" name="Flowchart: Terminator 5">
            <a:hlinkClick r:id="rId2" action="ppaction://hlinksldjump"/>
          </p:cNvPr>
          <p:cNvSpPr/>
          <p:nvPr/>
        </p:nvSpPr>
        <p:spPr>
          <a:xfrm>
            <a:off x="5411835" y="2358543"/>
            <a:ext cx="2520280" cy="100811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AZIJSKI </a:t>
            </a:r>
            <a:r>
              <a:rPr lang="hr-HR" dirty="0" smtClean="0"/>
              <a:t>GRAĐANIN</a:t>
            </a:r>
            <a:endParaRPr lang="hr-HR" dirty="0"/>
          </a:p>
        </p:txBody>
      </p:sp>
      <p:sp>
        <p:nvSpPr>
          <p:cNvPr id="7" name="Flowchart: Terminator 6">
            <a:hlinkClick r:id="rId3" action="ppaction://hlinksldjump"/>
          </p:cNvPr>
          <p:cNvSpPr/>
          <p:nvPr/>
        </p:nvSpPr>
        <p:spPr>
          <a:xfrm>
            <a:off x="3419872" y="4407590"/>
            <a:ext cx="2520280" cy="100811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EUROPSKI GRAĐANIN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3991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NETOČNO!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2771800" y="3068960"/>
            <a:ext cx="3312368" cy="15841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299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TOČNO!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miley Face 3">
            <a:hlinkClick r:id="rId2" action="ppaction://hlinksldjump"/>
          </p:cNvPr>
          <p:cNvSpPr/>
          <p:nvPr/>
        </p:nvSpPr>
        <p:spPr>
          <a:xfrm>
            <a:off x="3275856" y="2708920"/>
            <a:ext cx="2592288" cy="259228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614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dirty="0" smtClean="0"/>
              <a:t>Dan međunarodnog priznanja hrvatske samostalnosti slavimo: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	</a:t>
            </a:r>
            <a:r>
              <a:rPr lang="hr-HR" dirty="0" smtClean="0">
                <a:hlinkClick r:id="rId2" action="ppaction://hlinksldjump"/>
              </a:rPr>
              <a:t>A) 15. siječnja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	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	</a:t>
            </a:r>
            <a:r>
              <a:rPr lang="hr-HR" dirty="0" smtClean="0">
                <a:hlinkClick r:id="rId3" action="ppaction://hlinksldjump"/>
              </a:rPr>
              <a:t>B) 15. siječnja 1992.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	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	</a:t>
            </a:r>
            <a:r>
              <a:rPr lang="hr-HR" dirty="0" smtClean="0">
                <a:hlinkClick r:id="rId3" action="ppaction://hlinksldjump"/>
              </a:rPr>
              <a:t>c) 14. </a:t>
            </a:r>
            <a:r>
              <a:rPr lang="hr-HR" smtClean="0">
                <a:hlinkClick r:id="rId3" action="ppaction://hlinksldjump"/>
              </a:rPr>
              <a:t>siječnja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7191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ZASTAVA...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628800"/>
            <a:ext cx="4104456" cy="2731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lowchart: Preparation 3">
            <a:hlinkClick r:id="rId3" action="ppaction://hlinksldjump"/>
          </p:cNvPr>
          <p:cNvSpPr/>
          <p:nvPr/>
        </p:nvSpPr>
        <p:spPr>
          <a:xfrm>
            <a:off x="683568" y="5019123"/>
            <a:ext cx="3096344" cy="1080120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UJEDINJENIH NARODA</a:t>
            </a:r>
            <a:endParaRPr lang="hr-HR" dirty="0"/>
          </a:p>
        </p:txBody>
      </p:sp>
      <p:sp>
        <p:nvSpPr>
          <p:cNvPr id="7" name="Flowchart: Preparation 6">
            <a:hlinkClick r:id="rId4" action="ppaction://hlinksldjump"/>
          </p:cNvPr>
          <p:cNvSpPr/>
          <p:nvPr/>
        </p:nvSpPr>
        <p:spPr>
          <a:xfrm>
            <a:off x="4896036" y="5019123"/>
            <a:ext cx="3096344" cy="1080120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UNESCO-A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6258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NETOČNO!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2771800" y="3068960"/>
            <a:ext cx="3312368" cy="15841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299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TOČNO!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miley Face 3">
            <a:hlinkClick r:id="rId2" action="ppaction://hlinksldjump"/>
          </p:cNvPr>
          <p:cNvSpPr/>
          <p:nvPr/>
        </p:nvSpPr>
        <p:spPr>
          <a:xfrm>
            <a:off x="3275856" y="2708920"/>
            <a:ext cx="2592288" cy="259228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614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Službena valuta EU-a 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hr-HR" dirty="0" smtClean="0">
                <a:hlinkClick r:id="rId2" action="ppaction://hlinksldjump"/>
              </a:rPr>
              <a:t>A) HKR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B) DOLAR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C) FUNTA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D) EURO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6038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NETOČNO!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2771800" y="3068960"/>
            <a:ext cx="3312368" cy="15841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299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TOČNO!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miley Face 3">
            <a:hlinkClick r:id="rId2" action="ppaction://hlinksldjump"/>
          </p:cNvPr>
          <p:cNvSpPr/>
          <p:nvPr/>
        </p:nvSpPr>
        <p:spPr>
          <a:xfrm>
            <a:off x="3275856" y="2708920"/>
            <a:ext cx="2592288" cy="259228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614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Kriteriji za članstvo u Europskoj uniji su: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hr-HR" dirty="0" smtClean="0">
                <a:hlinkClick r:id="rId2" action="ppaction://hlinksldjump"/>
              </a:rPr>
              <a:t> politički,pravni, gospodarski i abnormalni</a:t>
            </a:r>
            <a:endParaRPr lang="hr-HR" dirty="0" smtClean="0"/>
          </a:p>
          <a:p>
            <a:r>
              <a:rPr lang="hr-HR" dirty="0"/>
              <a:t> </a:t>
            </a:r>
            <a:r>
              <a:rPr lang="hr-HR" dirty="0" smtClean="0">
                <a:hlinkClick r:id="rId2" action="ppaction://hlinksldjump"/>
              </a:rPr>
              <a:t>poljoprivredni,administrativni,pravni i gospodarski</a:t>
            </a:r>
            <a:endParaRPr lang="hr-HR" dirty="0" smtClean="0"/>
          </a:p>
          <a:p>
            <a:r>
              <a:rPr lang="hr-HR" dirty="0"/>
              <a:t> </a:t>
            </a:r>
            <a:r>
              <a:rPr lang="hr-HR" dirty="0" smtClean="0">
                <a:hlinkClick r:id="rId2" action="ppaction://hlinksldjump"/>
              </a:rPr>
              <a:t>gospodarski, industrijski, politički i pravni</a:t>
            </a:r>
            <a:endParaRPr lang="hr-HR" dirty="0" smtClean="0"/>
          </a:p>
          <a:p>
            <a:r>
              <a:rPr lang="hr-HR" dirty="0"/>
              <a:t> </a:t>
            </a:r>
            <a:r>
              <a:rPr lang="hr-HR" dirty="0" smtClean="0">
                <a:hlinkClick r:id="rId3" action="ppaction://hlinksldjump"/>
              </a:rPr>
              <a:t>administrativni,politički, pravni i gospodarski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9668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NETOČNO!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2771800" y="3068960"/>
            <a:ext cx="3312368" cy="15841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299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TOČNO!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miley Face 3">
            <a:hlinkClick r:id="rId2" action="ppaction://hlinksldjump"/>
          </p:cNvPr>
          <p:cNvSpPr/>
          <p:nvPr/>
        </p:nvSpPr>
        <p:spPr>
          <a:xfrm>
            <a:off x="3275856" y="2708920"/>
            <a:ext cx="2592288" cy="259228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614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6136" y="4077072"/>
            <a:ext cx="2890664" cy="2049091"/>
          </a:xfrm>
        </p:spPr>
        <p:txBody>
          <a:bodyPr/>
          <a:lstStyle/>
          <a:p>
            <a:pPr marL="0" indent="0">
              <a:buNone/>
            </a:pPr>
            <a:endParaRPr lang="hr-HR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schemeClr val="bg1"/>
                </a:solidFill>
              </a:rPr>
              <a:t>Lucija Novak, 8.a</a:t>
            </a:r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8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NETOČNO!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2771800" y="3068960"/>
            <a:ext cx="3312368" cy="15841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232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TOČNO!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miley Face 3">
            <a:hlinkClick r:id="rId2" action="ppaction://hlinksldjump"/>
          </p:cNvPr>
          <p:cNvSpPr/>
          <p:nvPr/>
        </p:nvSpPr>
        <p:spPr>
          <a:xfrm>
            <a:off x="3275856" y="2708920"/>
            <a:ext cx="2592288" cy="259228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963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 hrvatsku samostalnost izjasnili su se građani...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331640" y="3306033"/>
            <a:ext cx="25202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REFERENDUMOM</a:t>
            </a:r>
            <a:endParaRPr lang="hr-HR" dirty="0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5220072" y="3335943"/>
            <a:ext cx="25202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IZBORIMA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1696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NETOČNO!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2771800" y="3068960"/>
            <a:ext cx="3312368" cy="15841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987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TOČNO!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miley Face 3">
            <a:hlinkClick r:id="rId2" action="ppaction://hlinksldjump"/>
          </p:cNvPr>
          <p:cNvSpPr/>
          <p:nvPr/>
        </p:nvSpPr>
        <p:spPr>
          <a:xfrm>
            <a:off x="3275856" y="2708920"/>
            <a:ext cx="2592288" cy="259228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614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800" dirty="0" smtClean="0"/>
              <a:t>Hrvatski sabor je proglasio Hrvatsku neovisnom:</a:t>
            </a:r>
            <a:endParaRPr lang="hr-HR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nip Diagonal Corner Rectangle 3">
            <a:hlinkClick r:id="rId2" action="ppaction://hlinksldjump"/>
          </p:cNvPr>
          <p:cNvSpPr/>
          <p:nvPr/>
        </p:nvSpPr>
        <p:spPr>
          <a:xfrm>
            <a:off x="1259632" y="2456892"/>
            <a:ext cx="2592288" cy="936104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U svibnju 1992.</a:t>
            </a:r>
            <a:endParaRPr lang="hr-HR" dirty="0"/>
          </a:p>
        </p:txBody>
      </p:sp>
      <p:sp>
        <p:nvSpPr>
          <p:cNvPr id="5" name="Snip Diagonal Corner Rectangle 4">
            <a:hlinkClick r:id="rId3" action="ppaction://hlinksldjump"/>
          </p:cNvPr>
          <p:cNvSpPr/>
          <p:nvPr/>
        </p:nvSpPr>
        <p:spPr>
          <a:xfrm>
            <a:off x="1259632" y="4354284"/>
            <a:ext cx="2592288" cy="936104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25. lipnja 1991.</a:t>
            </a:r>
            <a:endParaRPr lang="hr-HR" dirty="0"/>
          </a:p>
        </p:txBody>
      </p:sp>
      <p:sp>
        <p:nvSpPr>
          <p:cNvPr id="6" name="Snip Diagonal Corner Rectangle 5">
            <a:hlinkClick r:id="rId2" action="ppaction://hlinksldjump"/>
          </p:cNvPr>
          <p:cNvSpPr/>
          <p:nvPr/>
        </p:nvSpPr>
        <p:spPr>
          <a:xfrm>
            <a:off x="5292080" y="4365104"/>
            <a:ext cx="2592288" cy="936104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14. lipnja 1993. </a:t>
            </a:r>
            <a:endParaRPr lang="hr-HR" dirty="0"/>
          </a:p>
        </p:txBody>
      </p:sp>
      <p:sp>
        <p:nvSpPr>
          <p:cNvPr id="7" name="Snip Diagonal Corner Rectangle 6">
            <a:hlinkClick r:id="rId2" action="ppaction://hlinksldjump"/>
          </p:cNvPr>
          <p:cNvSpPr/>
          <p:nvPr/>
        </p:nvSpPr>
        <p:spPr>
          <a:xfrm>
            <a:off x="5292080" y="2456892"/>
            <a:ext cx="2592288" cy="936104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25. </a:t>
            </a:r>
            <a:r>
              <a:rPr lang="hr-HR" dirty="0"/>
              <a:t>s</a:t>
            </a:r>
            <a:r>
              <a:rPr lang="hr-HR" dirty="0" smtClean="0"/>
              <a:t>rpnja 1991.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5015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NETOČNO!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2771800" y="3068960"/>
            <a:ext cx="3312368" cy="15841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299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53</TotalTime>
  <Words>184</Words>
  <Application>Microsoft Office PowerPoint</Application>
  <PresentationFormat>On-screen Show (4:3)</PresentationFormat>
  <Paragraphs>62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Executive</vt:lpstr>
      <vt:lpstr>HRVATSKA-EU I SVIJET</vt:lpstr>
      <vt:lpstr>Dan međunarodnog priznanja hrvatske samostalnosti slavimo:</vt:lpstr>
      <vt:lpstr>NETOČNO!</vt:lpstr>
      <vt:lpstr>TOČNO!</vt:lpstr>
      <vt:lpstr>Za hrvatsku samostalnost izjasnili su se građani...</vt:lpstr>
      <vt:lpstr>NETOČNO!</vt:lpstr>
      <vt:lpstr>TOČNO!</vt:lpstr>
      <vt:lpstr>Hrvatski sabor je proglasio Hrvatsku neovisnom:</vt:lpstr>
      <vt:lpstr>NETOČNO!</vt:lpstr>
      <vt:lpstr>TOČNO!</vt:lpstr>
      <vt:lpstr>NATO  je </vt:lpstr>
      <vt:lpstr>NETOČNO!</vt:lpstr>
      <vt:lpstr>TOČNO!</vt:lpstr>
      <vt:lpstr>Svjetska organizacija nije:</vt:lpstr>
      <vt:lpstr>NETOČNO!</vt:lpstr>
      <vt:lpstr>TOČNO!</vt:lpstr>
      <vt:lpstr>Svaki građanin čija je država članica EU je i:</vt:lpstr>
      <vt:lpstr>NETOČNO!</vt:lpstr>
      <vt:lpstr>TOČNO!</vt:lpstr>
      <vt:lpstr>ZASTAVA...</vt:lpstr>
      <vt:lpstr>NETOČNO!</vt:lpstr>
      <vt:lpstr>TOČNO!</vt:lpstr>
      <vt:lpstr>Službena valuta EU-a je</vt:lpstr>
      <vt:lpstr>NETOČNO!</vt:lpstr>
      <vt:lpstr>TOČNO!</vt:lpstr>
      <vt:lpstr>Kriteriji za članstvo u Europskoj uniji su:</vt:lpstr>
      <vt:lpstr>NETOČNO!</vt:lpstr>
      <vt:lpstr>TOČNO!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HRVATSKA-EU I SVIJET</dc:title>
  <dc:creator>kristin</dc:creator>
  <cp:lastModifiedBy>SM</cp:lastModifiedBy>
  <cp:revision>12</cp:revision>
  <dcterms:created xsi:type="dcterms:W3CDTF">2013-03-16T16:19:31Z</dcterms:created>
  <dcterms:modified xsi:type="dcterms:W3CDTF">2013-03-17T09:28:41Z</dcterms:modified>
</cp:coreProperties>
</file>