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56" r:id="rId5"/>
    <p:sldId id="258" r:id="rId6"/>
    <p:sldId id="271" r:id="rId7"/>
    <p:sldId id="269" r:id="rId8"/>
    <p:sldId id="270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4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5FBC4B8-2214-4F40-979D-9748A01A7F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ravoku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u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u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A269-0CAB-4D6B-9272-EEAB81AD2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A0F-A2F0-4571-A78E-A7892E01D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Jednakokračni trokut 7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64290-EDA7-442E-8C18-4F9C82F11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26755A9-7DED-48E5-A41A-FADB8049F3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CC1A-EB1B-479C-A96A-3ADD169E0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1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55F5-F437-4855-A162-6E7802DF1E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908F-D328-4C22-B7CC-5FEB74C643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E0E0-E7AC-46B5-A033-ADEBC9345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ACFB-AB86-4634-A805-C5C8072438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8FCE7-7EC8-49AE-A796-F037661C63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C81EFD-5CC0-4DDC-A1F4-65CCD7F7F4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3/31/Islam_by_country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frika sl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4" y="2492376"/>
            <a:ext cx="8329612" cy="172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476251"/>
            <a:ext cx="8229600" cy="32686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hr-HR" sz="2400" b="1" i="1" u="sng" dirty="0"/>
              <a:t>RELJEF I GEOLOŠKA STAROST:</a:t>
            </a:r>
            <a:endParaRPr lang="hr-HR" sz="2400" b="1" dirty="0"/>
          </a:p>
          <a:p>
            <a:pPr>
              <a:lnSpc>
                <a:spcPct val="90000"/>
              </a:lnSpc>
            </a:pPr>
            <a:r>
              <a:rPr lang="hr-HR" sz="2400" b="1" dirty="0"/>
              <a:t>SLABA OBALNA </a:t>
            </a:r>
            <a:r>
              <a:rPr lang="hr-HR" sz="2400" b="1" dirty="0" smtClean="0"/>
              <a:t>RAZVEDENOST (Znači li ovo da oko Afrike ima mnogo otoka, uvala, poluotoka?)</a:t>
            </a:r>
          </a:p>
          <a:p>
            <a:pPr>
              <a:lnSpc>
                <a:spcPct val="90000"/>
              </a:lnSpc>
            </a:pPr>
            <a:endParaRPr lang="hr-HR" sz="2400" b="1" dirty="0"/>
          </a:p>
          <a:p>
            <a:pPr>
              <a:lnSpc>
                <a:spcPct val="90000"/>
              </a:lnSpc>
            </a:pPr>
            <a:r>
              <a:rPr lang="hr-HR" sz="2400" b="1" dirty="0"/>
              <a:t>NAJVEĆI DIO – PRASTARO KOPNO GONDVANA</a:t>
            </a:r>
            <a:endParaRPr lang="hr-HR" sz="2400" b="1" u="sng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hr-HR" sz="2400" b="1" u="sng" dirty="0" smtClean="0"/>
              <a:t>1.NISKA (nađi na karti)</a:t>
            </a:r>
            <a:endParaRPr lang="hr-HR" sz="2400" b="1" dirty="0"/>
          </a:p>
          <a:p>
            <a:pPr lvl="2">
              <a:lnSpc>
                <a:spcPct val="90000"/>
              </a:lnSpc>
            </a:pPr>
            <a:r>
              <a:rPr lang="hr-HR" b="1" dirty="0"/>
              <a:t>GORJE ATLAS – MLADO ULANČANO</a:t>
            </a:r>
          </a:p>
          <a:p>
            <a:pPr lvl="2">
              <a:lnSpc>
                <a:spcPct val="90000"/>
              </a:lnSpc>
            </a:pPr>
            <a:r>
              <a:rPr lang="hr-HR" b="1" dirty="0"/>
              <a:t>VISORAVAN SAHARA</a:t>
            </a:r>
          </a:p>
          <a:p>
            <a:pPr lvl="2">
              <a:lnSpc>
                <a:spcPct val="90000"/>
              </a:lnSpc>
            </a:pPr>
            <a:r>
              <a:rPr lang="hr-HR" b="1" dirty="0"/>
              <a:t>SUDAN – [J] OD SAHARE</a:t>
            </a:r>
          </a:p>
          <a:p>
            <a:pPr lvl="2">
              <a:lnSpc>
                <a:spcPct val="90000"/>
              </a:lnSpc>
            </a:pPr>
            <a:r>
              <a:rPr lang="hr-HR" b="1" dirty="0"/>
              <a:t>ZAVALA KONGA(ZAIRE)</a:t>
            </a:r>
            <a:endParaRPr lang="en-US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b="16200"/>
          <a:stretch>
            <a:fillRect/>
          </a:stretch>
        </p:blipFill>
        <p:spPr bwMode="auto">
          <a:xfrm>
            <a:off x="827089" y="3716338"/>
            <a:ext cx="3384551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408488" y="4503739"/>
            <a:ext cx="3615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b="1"/>
              <a:t>Ribari na rijeci Kongo(Zaire)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0113" y="404813"/>
            <a:ext cx="7797800" cy="452596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hr-HR" sz="2400" b="1" u="sng" dirty="0"/>
              <a:t>2. VISOKA </a:t>
            </a:r>
            <a:r>
              <a:rPr lang="hr-HR" sz="2400" b="1" u="sng" dirty="0" smtClean="0"/>
              <a:t>AFRIKA (nađi na karti)</a:t>
            </a:r>
            <a:endParaRPr lang="hr-HR" sz="2400" b="1" dirty="0"/>
          </a:p>
          <a:p>
            <a:pPr marL="990600" lvl="1" indent="-533400">
              <a:buFontTx/>
              <a:buAutoNum type="alphaLcParenR"/>
            </a:pPr>
            <a:r>
              <a:rPr lang="hr-HR" sz="2400" b="1" dirty="0"/>
              <a:t>ETIOPSKO-SOMALIJSKO VISOČJE</a:t>
            </a:r>
          </a:p>
          <a:p>
            <a:pPr marL="990600" lvl="1" indent="-533400">
              <a:buFontTx/>
              <a:buAutoNum type="alphaLcParenR"/>
            </a:pPr>
            <a:r>
              <a:rPr lang="hr-HR" sz="2400" b="1" dirty="0"/>
              <a:t>ISTOČNO-AFRIČKO ILI JEZERSKO VISOČJE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hr-HR" b="1" dirty="0"/>
              <a:t>TEKTONSKI JARAK – POMICANJE LITOSFERNIH PLOČA; POTRESI I VULKANI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hr-HR" b="1" dirty="0"/>
              <a:t>KILIMANJARO – VULKANSKOG PODRIJETLA</a:t>
            </a:r>
          </a:p>
          <a:p>
            <a:pPr marL="990600" lvl="1" indent="-533400">
              <a:buFontTx/>
              <a:buAutoNum type="alphaLcParenR"/>
            </a:pPr>
            <a:r>
              <a:rPr lang="hr-HR" sz="2400" b="1" dirty="0"/>
              <a:t>JUŽNOAFRIČKO VISOČJE</a:t>
            </a:r>
          </a:p>
          <a:p>
            <a:pPr marL="990600" lvl="1" indent="-533400">
              <a:buFontTx/>
              <a:buAutoNum type="alphaLcParenR"/>
            </a:pPr>
            <a:r>
              <a:rPr lang="hr-HR" sz="2400" b="1" dirty="0"/>
              <a:t>ZAVALA KALAHARI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b="8272"/>
          <a:stretch>
            <a:fillRect/>
          </a:stretch>
        </p:blipFill>
        <p:spPr bwMode="auto">
          <a:xfrm>
            <a:off x="395288" y="260350"/>
            <a:ext cx="5181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03889" y="327025"/>
            <a:ext cx="32801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b="1"/>
              <a:t>Vulkan na Istočnoafričkoj</a:t>
            </a:r>
          </a:p>
          <a:p>
            <a:r>
              <a:rPr lang="hr-HR" sz="2000" b="1"/>
              <a:t>rasjednoj pukotini</a:t>
            </a:r>
            <a:endParaRPr lang="en-US" sz="2000" b="1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 b="4701"/>
          <a:stretch>
            <a:fillRect/>
          </a:stretch>
        </p:blipFill>
        <p:spPr bwMode="auto">
          <a:xfrm>
            <a:off x="5940425" y="2420938"/>
            <a:ext cx="2971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71551" y="5851525"/>
            <a:ext cx="44328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b="1"/>
              <a:t>Viktorijini slapovi na rijeci Zambezi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b="8011"/>
          <a:stretch>
            <a:fillRect/>
          </a:stretch>
        </p:blipFill>
        <p:spPr bwMode="auto">
          <a:xfrm>
            <a:off x="323851" y="188914"/>
            <a:ext cx="52959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775326" y="614363"/>
            <a:ext cx="2036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b="1"/>
              <a:t>Pustinja Namib</a:t>
            </a:r>
            <a:endParaRPr lang="en-US" sz="2000" b="1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b="9969"/>
          <a:stretch>
            <a:fillRect/>
          </a:stretch>
        </p:blipFill>
        <p:spPr bwMode="auto">
          <a:xfrm>
            <a:off x="4284664" y="3860801"/>
            <a:ext cx="4657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3852" y="5203825"/>
            <a:ext cx="2193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b="1"/>
              <a:t>Pješčana oluja u</a:t>
            </a:r>
          </a:p>
          <a:p>
            <a:r>
              <a:rPr lang="hr-HR" sz="2000" b="1"/>
              <a:t>pustinji Kalahari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537648" cy="5616624"/>
          </a:xfrm>
        </p:spPr>
        <p:txBody>
          <a:bodyPr>
            <a:normAutofit fontScale="90000"/>
          </a:bodyPr>
          <a:lstStyle/>
          <a:p>
            <a:pPr algn="l"/>
            <a:r>
              <a:rPr lang="hr-HR" sz="2000" b="1" dirty="0" smtClean="0"/>
              <a:t>Nakon korištenja  ovu prezentacije učenik/učenica će znati: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odrediti geografski smještaj i položaj Afrike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imenovati će istaknute točke Afrike,mora i oceane koji okružuju Afriku te istaknute prirodno-geografske elemente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odrediti i uspoređivati će površinu Afrike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otkriti utjecaj “azijskih kultura” na Afriku (Arapi)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 otkriti glavne istraživače Afrike i povezanost s kolonijalnim nasljeđem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klasificirati reljefnu podjelu Afrike (Niska i Visoka) te prepoznavati na zemljovidu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- koristiti analizu prezentacije u učenju pomoću računala kao nastavnog sredstva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Krenimo!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Sretno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arta Afr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603448"/>
            <a:ext cx="8316416" cy="8300127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931882" y="3300394"/>
            <a:ext cx="12682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Gibraltarska</a:t>
            </a:r>
            <a:r>
              <a:rPr lang="hr-HR" sz="1000" dirty="0"/>
              <a:t> </a:t>
            </a:r>
            <a:r>
              <a:rPr lang="hr-HR" sz="1000" b="1" dirty="0"/>
              <a:t>vrata</a:t>
            </a:r>
            <a:endParaRPr lang="en-US" sz="1000" b="1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610319" y="2755877"/>
            <a:ext cx="9557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Sueski</a:t>
            </a:r>
            <a:r>
              <a:rPr lang="hr-HR" sz="1000" dirty="0"/>
              <a:t> </a:t>
            </a:r>
            <a:r>
              <a:rPr lang="hr-HR" sz="1000" b="1" dirty="0"/>
              <a:t>kanal</a:t>
            </a:r>
            <a:endParaRPr lang="en-US" sz="1000" b="1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717240" y="5543528"/>
            <a:ext cx="10871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 err="1"/>
              <a:t>Bab</a:t>
            </a:r>
            <a:r>
              <a:rPr lang="hr-HR" sz="1000" dirty="0"/>
              <a:t> </a:t>
            </a:r>
            <a:r>
              <a:rPr lang="hr-HR" sz="1000" b="1" dirty="0"/>
              <a:t>el</a:t>
            </a:r>
            <a:r>
              <a:rPr lang="hr-HR" sz="1000" dirty="0"/>
              <a:t> </a:t>
            </a:r>
            <a:r>
              <a:rPr lang="hr-HR" sz="1000" b="1" dirty="0" err="1"/>
              <a:t>Mandeb</a:t>
            </a:r>
            <a:endParaRPr lang="en-US" sz="1000" b="1" dirty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786054" y="1533696"/>
            <a:ext cx="8242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Afrički</a:t>
            </a:r>
            <a:r>
              <a:rPr lang="hr-HR" sz="1000" dirty="0"/>
              <a:t> </a:t>
            </a:r>
            <a:r>
              <a:rPr lang="hr-HR" sz="1000" b="1" dirty="0"/>
              <a:t>rog</a:t>
            </a:r>
            <a:endParaRPr lang="en-US" sz="1000" b="1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401176" y="2025961"/>
            <a:ext cx="809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Viktorijino</a:t>
            </a:r>
          </a:p>
          <a:p>
            <a:r>
              <a:rPr lang="hr-HR" sz="1000" b="1" dirty="0"/>
              <a:t>jezero</a:t>
            </a:r>
            <a:endParaRPr lang="en-US" sz="1000" b="1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47864" y="4367510"/>
            <a:ext cx="8803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Kilimanjaro</a:t>
            </a:r>
            <a:endParaRPr lang="en-US" sz="1000" b="1" dirty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830310" y="4409502"/>
            <a:ext cx="88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 err="1"/>
              <a:t>Tanjganjika</a:t>
            </a:r>
            <a:endParaRPr lang="en-US" sz="1000" b="1" dirty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332103" y="2898916"/>
            <a:ext cx="127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 err="1" smtClean="0"/>
              <a:t>Viktorjini</a:t>
            </a:r>
            <a:r>
              <a:rPr lang="hr-HR" sz="1000" dirty="0" smtClean="0"/>
              <a:t> </a:t>
            </a:r>
            <a:r>
              <a:rPr lang="hr-HR" sz="1000" b="1" dirty="0" err="1"/>
              <a:t>slapovii</a:t>
            </a:r>
            <a:endParaRPr lang="en-US" sz="1000" b="1" dirty="0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705273" y="832158"/>
            <a:ext cx="8611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Rt</a:t>
            </a:r>
            <a:r>
              <a:rPr lang="hr-HR" sz="1000" dirty="0"/>
              <a:t> </a:t>
            </a:r>
            <a:r>
              <a:rPr lang="hr-HR" sz="1000" b="1" dirty="0"/>
              <a:t>Agulhas</a:t>
            </a:r>
            <a:endParaRPr lang="en-US" sz="1000" b="1" dirty="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234050" y="2513984"/>
            <a:ext cx="1107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Pustinja</a:t>
            </a:r>
            <a:r>
              <a:rPr lang="hr-HR" sz="1000" dirty="0"/>
              <a:t> </a:t>
            </a:r>
            <a:r>
              <a:rPr lang="hr-HR" sz="1000" b="1" dirty="0"/>
              <a:t>Namib</a:t>
            </a:r>
            <a:endParaRPr lang="en-US" sz="1000" b="1" dirty="0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666923" y="1744961"/>
            <a:ext cx="11192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Zavala</a:t>
            </a:r>
            <a:r>
              <a:rPr lang="hr-HR" sz="1000" dirty="0"/>
              <a:t> </a:t>
            </a:r>
            <a:r>
              <a:rPr lang="hr-HR" sz="1000" b="1" dirty="0"/>
              <a:t>Kalahari</a:t>
            </a:r>
            <a:endParaRPr lang="en-US" sz="1000" b="1" dirty="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211013" y="1040881"/>
            <a:ext cx="10230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Zavala</a:t>
            </a:r>
            <a:r>
              <a:rPr lang="hr-HR" sz="1000" dirty="0"/>
              <a:t> </a:t>
            </a:r>
            <a:r>
              <a:rPr lang="hr-HR" sz="1000" b="1" dirty="0"/>
              <a:t>Kongo</a:t>
            </a:r>
            <a:endParaRPr lang="en-US" sz="1000" b="1" dirty="0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410150" y="5451441"/>
            <a:ext cx="8483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100" b="1" dirty="0"/>
              <a:t>Gvinejski</a:t>
            </a:r>
            <a:r>
              <a:rPr lang="hr-HR" sz="1100" dirty="0"/>
              <a:t> </a:t>
            </a:r>
          </a:p>
          <a:p>
            <a:r>
              <a:rPr lang="hr-HR" sz="1100" b="1" dirty="0"/>
              <a:t>zaljev</a:t>
            </a:r>
            <a:endParaRPr lang="en-US" sz="1100" b="1" dirty="0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211013" y="5182533"/>
            <a:ext cx="758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Kanarski</a:t>
            </a:r>
            <a:r>
              <a:rPr lang="hr-HR" sz="1000" dirty="0"/>
              <a:t> </a:t>
            </a:r>
          </a:p>
          <a:p>
            <a:r>
              <a:rPr lang="hr-HR" sz="1000" b="1" dirty="0"/>
              <a:t>otoci</a:t>
            </a:r>
            <a:endParaRPr lang="en-US" sz="1000" b="1" dirty="0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679817" y="5494909"/>
            <a:ext cx="8659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Gorje</a:t>
            </a:r>
            <a:r>
              <a:rPr lang="hr-HR" sz="1000" dirty="0"/>
              <a:t> </a:t>
            </a:r>
            <a:r>
              <a:rPr lang="hr-HR" sz="1000" b="1" dirty="0"/>
              <a:t>Atlas</a:t>
            </a:r>
            <a:endParaRPr lang="en-US" sz="1000" b="1" dirty="0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375893" y="3930158"/>
            <a:ext cx="10342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000" b="1" dirty="0"/>
              <a:t>Sicilski prolaz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95288" y="765174"/>
            <a:ext cx="8229600" cy="5400129"/>
          </a:xfrm>
        </p:spPr>
        <p:txBody>
          <a:bodyPr>
            <a:normAutofit fontScale="55000" lnSpcReduction="20000"/>
          </a:bodyPr>
          <a:lstStyle/>
          <a:p>
            <a:r>
              <a:rPr lang="hr-HR" b="1" dirty="0"/>
              <a:t>STARI SVIJET – SJEVERNI </a:t>
            </a:r>
            <a:r>
              <a:rPr lang="hr-HR" b="1" dirty="0" smtClean="0"/>
              <a:t>DIO </a:t>
            </a:r>
          </a:p>
          <a:p>
            <a:pPr>
              <a:buNone/>
            </a:pPr>
            <a:r>
              <a:rPr lang="hr-HR" b="1" dirty="0" smtClean="0"/>
              <a:t>(otkrivanje središnjeg dijela Afrike otežavala je klima, odnosno ogroman sušni prostor Sahare i </a:t>
            </a:r>
            <a:r>
              <a:rPr lang="hr-HR" b="1" dirty="0" err="1" smtClean="0"/>
              <a:t>prevlažan</a:t>
            </a:r>
            <a:r>
              <a:rPr lang="hr-HR" b="1" dirty="0" smtClean="0"/>
              <a:t> prostor zavale Konga)</a:t>
            </a:r>
          </a:p>
          <a:p>
            <a:pPr>
              <a:buNone/>
            </a:pPr>
            <a:endParaRPr lang="hr-HR" b="1" dirty="0"/>
          </a:p>
          <a:p>
            <a:r>
              <a:rPr lang="hr-HR" b="1" dirty="0"/>
              <a:t>P = </a:t>
            </a:r>
            <a:r>
              <a:rPr lang="hr-HR" b="1" dirty="0" smtClean="0"/>
              <a:t>30 000 </a:t>
            </a:r>
            <a:r>
              <a:rPr lang="hr-HR" b="1" dirty="0" err="1" smtClean="0"/>
              <a:t>000</a:t>
            </a:r>
            <a:r>
              <a:rPr lang="hr-HR" b="1" dirty="0" smtClean="0"/>
              <a:t>  </a:t>
            </a:r>
            <a:r>
              <a:rPr lang="hr-HR" b="1" dirty="0" err="1"/>
              <a:t>mil</a:t>
            </a:r>
            <a:r>
              <a:rPr lang="hr-HR" b="1" dirty="0"/>
              <a:t>. </a:t>
            </a:r>
            <a:r>
              <a:rPr lang="hr-HR" b="1" dirty="0" smtClean="0"/>
              <a:t>km</a:t>
            </a:r>
            <a:r>
              <a:rPr lang="hr-HR" b="1" baseline="30000" dirty="0" smtClean="0"/>
              <a:t>2 </a:t>
            </a:r>
            <a:r>
              <a:rPr lang="hr-HR" b="1" dirty="0" smtClean="0"/>
              <a:t> ( ZADATAK…USPOREDI KONTINENTE!</a:t>
            </a:r>
            <a:endParaRPr lang="hr-HR" b="1" baseline="30000" dirty="0" smtClean="0"/>
          </a:p>
          <a:p>
            <a:r>
              <a:rPr lang="hr-HR" b="1" baseline="30000" dirty="0" smtClean="0">
                <a:latin typeface="Arial Narrow" pitchFamily="34" charset="0"/>
              </a:rPr>
              <a:t>(</a:t>
            </a:r>
            <a:endParaRPr lang="hr-HR" sz="1800" b="1" dirty="0" smtClean="0">
              <a:latin typeface="Arial Narrow" pitchFamily="34" charset="0"/>
            </a:endParaRPr>
          </a:p>
          <a:p>
            <a:endParaRPr lang="hr-HR" dirty="0" smtClean="0"/>
          </a:p>
          <a:p>
            <a:r>
              <a:rPr lang="pl-PL" dirty="0" smtClean="0"/>
              <a:t>Površine kontinenata na Zemlji iznose: </a:t>
            </a:r>
          </a:p>
          <a:p>
            <a:pPr lvl="1"/>
            <a:r>
              <a:rPr lang="hr-HR" dirty="0" smtClean="0"/>
              <a:t>kontinent 		površina /milijuni km</a:t>
            </a:r>
            <a:r>
              <a:rPr lang="hr-HR" baseline="30000" dirty="0" smtClean="0"/>
              <a:t>2 </a:t>
            </a:r>
            <a:r>
              <a:rPr lang="hr-HR" dirty="0" smtClean="0"/>
              <a:t>	</a:t>
            </a:r>
          </a:p>
          <a:p>
            <a:r>
              <a:rPr lang="hr-HR" dirty="0" smtClean="0"/>
              <a:t>AFRIKA 			30.4 	</a:t>
            </a:r>
          </a:p>
          <a:p>
            <a:r>
              <a:rPr lang="hr-HR" dirty="0" smtClean="0"/>
              <a:t>EUROPA 		10.0 	</a:t>
            </a:r>
          </a:p>
          <a:p>
            <a:r>
              <a:rPr lang="hr-HR" dirty="0" smtClean="0"/>
              <a:t>SJEVERNA AMERIKA 	24.0 	</a:t>
            </a:r>
          </a:p>
          <a:p>
            <a:r>
              <a:rPr lang="hr-HR" dirty="0" smtClean="0"/>
              <a:t>JUŽNA AMERIKA 		18.0 	</a:t>
            </a:r>
          </a:p>
          <a:p>
            <a:r>
              <a:rPr lang="hr-HR" dirty="0" smtClean="0"/>
              <a:t>AUSTRALIJA 		7.6 	</a:t>
            </a:r>
          </a:p>
          <a:p>
            <a:r>
              <a:rPr lang="hr-HR" dirty="0" smtClean="0"/>
              <a:t>ANTARKTIKA 		12.2 	</a:t>
            </a:r>
          </a:p>
          <a:p>
            <a:r>
              <a:rPr lang="hr-HR" dirty="0" smtClean="0"/>
              <a:t>AZIJA 			44.7 	</a:t>
            </a:r>
          </a:p>
          <a:p>
            <a:endParaRPr lang="hr-HR" b="1" baseline="30000" dirty="0" smtClean="0"/>
          </a:p>
          <a:p>
            <a:pPr>
              <a:buNone/>
            </a:pPr>
            <a:endParaRPr lang="hr-HR" b="1" baseline="30000" dirty="0"/>
          </a:p>
          <a:p>
            <a:r>
              <a:rPr lang="hr-HR" b="1" dirty="0"/>
              <a:t>ARAPI – UTJECAJ NA </a:t>
            </a:r>
            <a:r>
              <a:rPr lang="hr-HR" b="1" dirty="0" smtClean="0"/>
              <a:t>SJEVER ( Razmisli…koja vjera je dominantna u državama sjevera Afrike?)</a:t>
            </a:r>
          </a:p>
          <a:p>
            <a:pPr>
              <a:buNone/>
            </a:pPr>
            <a:endParaRPr lang="hr-HR" b="1" dirty="0"/>
          </a:p>
          <a:p>
            <a:r>
              <a:rPr lang="hr-HR" b="1" dirty="0"/>
              <a:t>GEOPROMETNO ZNAČENJE – RAZNI MORSKI PROLAZI I SUESKI </a:t>
            </a:r>
            <a:r>
              <a:rPr lang="hr-HR" b="1" dirty="0" smtClean="0"/>
              <a:t>KANAL (pronađi na karti)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Najčešći simbol islama…nastao na Arapskom poluotoku…Azija!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1640" y="1840504"/>
            <a:ext cx="2896716" cy="27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4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Zastave Alžira, Tunisa i Libije…u Africi?</a:t>
            </a:r>
            <a:endParaRPr lang="hr-HR" dirty="0"/>
          </a:p>
        </p:txBody>
      </p:sp>
      <p:pic>
        <p:nvPicPr>
          <p:cNvPr id="1026" name="Picture 2" descr="http://upload.wikimedia.org/wikipedia/commons/thumb/7/77/Flag_of_Algeria.svg/200px-Flag_of_Algeria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60599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upload.wikimedia.org/wikipedia/commons/c/ce/Flag_of_Tunis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http://upload.wikimedia.org/wikipedia/commons/c/ce/Flag_of_Tunisia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988840"/>
            <a:ext cx="4212468" cy="28083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42" y="4365104"/>
            <a:ext cx="3106316" cy="15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000" dirty="0">
                <a:hlinkClick r:id="rId2"/>
              </a:rPr>
              <a:t>http://</a:t>
            </a:r>
            <a:r>
              <a:rPr lang="hr-HR" sz="2000" dirty="0" smtClean="0">
                <a:hlinkClick r:id="rId2"/>
              </a:rPr>
              <a:t>upload.wikimedia.org/wikipedia/commons/3/31/Islam_by_country.png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dirty="0"/>
              <a:t>Z</a:t>
            </a:r>
            <a:r>
              <a:rPr lang="hr-HR" dirty="0" smtClean="0"/>
              <a:t>aključak!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22616" y="1323823"/>
            <a:ext cx="8264183" cy="41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620713"/>
            <a:ext cx="8229600" cy="20447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hr-HR" sz="2400" b="1" u="sng" dirty="0"/>
              <a:t>OTKRIVANJE JUGA AFRIKE: </a:t>
            </a:r>
            <a:endParaRPr lang="hr-HR" sz="2400" b="1" dirty="0"/>
          </a:p>
          <a:p>
            <a:r>
              <a:rPr lang="hr-HR" sz="2400" b="1" dirty="0"/>
              <a:t>OBALA - 15.st.</a:t>
            </a:r>
          </a:p>
          <a:p>
            <a:r>
              <a:rPr lang="hr-HR" sz="2400" b="1" dirty="0"/>
              <a:t>UNUTRAŠNJOST – 19.st.</a:t>
            </a:r>
          </a:p>
          <a:p>
            <a:r>
              <a:rPr lang="hr-HR" sz="2400" b="1" dirty="0"/>
              <a:t>NAŠI ISTRAŽIVAČI –LERMAN, BRAĆA </a:t>
            </a:r>
            <a:r>
              <a:rPr lang="hr-HR" sz="2400" b="1" dirty="0" smtClean="0"/>
              <a:t>SELJAN (Dodatno istraži na Internetu)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b="7745"/>
          <a:stretch>
            <a:fillRect/>
          </a:stretch>
        </p:blipFill>
        <p:spPr bwMode="auto">
          <a:xfrm>
            <a:off x="755651" y="2781301"/>
            <a:ext cx="41052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127626" y="3495675"/>
            <a:ext cx="19672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b="1"/>
              <a:t>Rt Dobre Nade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ni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ni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340</TotalTime>
  <Words>240</Words>
  <Application>Microsoft Office PowerPoint</Application>
  <PresentationFormat>Prikaz na zaslonu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Bookman Old Style</vt:lpstr>
      <vt:lpstr>Gill Sans MT</vt:lpstr>
      <vt:lpstr>Wingdings</vt:lpstr>
      <vt:lpstr>Wingdings 3</vt:lpstr>
      <vt:lpstr>Izvorni</vt:lpstr>
      <vt:lpstr>PowerPointova prezentacija</vt:lpstr>
      <vt:lpstr>Nakon korištenja  ovu prezentacije učenik/učenica će znati:  - odrediti geografski smještaj i položaj Afrike  - imenovati će istaknute točke Afrike,mora i oceane koji okružuju Afriku te istaknute prirodno-geografske elemente  - odrediti i uspoređivati će površinu Afrike  - otkriti utjecaj “azijskih kultura” na Afriku (Arapi)  -  otkriti glavne istraživače Afrike i povezanost s kolonijalnim nasljeđem  - klasificirati reljefnu podjelu Afrike (Niska i Visoka) te prepoznavati na zemljovidu  - koristiti analizu prezentacije u učenju pomoću računala kao nastavnog sredstva     </vt:lpstr>
      <vt:lpstr>PowerPointova prezentacija</vt:lpstr>
      <vt:lpstr>PowerPointova prezentacija</vt:lpstr>
      <vt:lpstr>PowerPointova prezentacija</vt:lpstr>
      <vt:lpstr>Najčešći simbol islama…nastao na Arapskom poluotoku…Azija!</vt:lpstr>
      <vt:lpstr>Zastave Alžira, Tunisa i Libije…u Africi?</vt:lpstr>
      <vt:lpstr>http://upload.wikimedia.org/wikipedia/commons/3/31/Islam_by_country.png  Zaključak!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Davorka</dc:creator>
  <cp:lastModifiedBy>Zbornica</cp:lastModifiedBy>
  <cp:revision>18</cp:revision>
  <dcterms:created xsi:type="dcterms:W3CDTF">2007-01-30T18:30:43Z</dcterms:created>
  <dcterms:modified xsi:type="dcterms:W3CDTF">2015-01-19T16:52:26Z</dcterms:modified>
</cp:coreProperties>
</file>